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rawings/drawing6.xml" ContentType="application/vnd.openxmlformats-officedocument.drawingml.chartshape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  <p:sldMasterId id="2147483844" r:id="rId2"/>
    <p:sldMasterId id="2147483922" r:id="rId3"/>
    <p:sldMasterId id="2147483948" r:id="rId4"/>
    <p:sldMasterId id="2147484156" r:id="rId5"/>
  </p:sldMasterIdLst>
  <p:notesMasterIdLst>
    <p:notesMasterId r:id="rId48"/>
  </p:notesMasterIdLst>
  <p:sldIdLst>
    <p:sldId id="411" r:id="rId6"/>
    <p:sldId id="462" r:id="rId7"/>
    <p:sldId id="461" r:id="rId8"/>
    <p:sldId id="458" r:id="rId9"/>
    <p:sldId id="459" r:id="rId10"/>
    <p:sldId id="438" r:id="rId11"/>
    <p:sldId id="456" r:id="rId12"/>
    <p:sldId id="457" r:id="rId13"/>
    <p:sldId id="451" r:id="rId14"/>
    <p:sldId id="390" r:id="rId15"/>
    <p:sldId id="468" r:id="rId16"/>
    <p:sldId id="460" r:id="rId17"/>
    <p:sldId id="488" r:id="rId18"/>
    <p:sldId id="489" r:id="rId19"/>
    <p:sldId id="497" r:id="rId20"/>
    <p:sldId id="498" r:id="rId21"/>
    <p:sldId id="490" r:id="rId22"/>
    <p:sldId id="491" r:id="rId23"/>
    <p:sldId id="492" r:id="rId24"/>
    <p:sldId id="501" r:id="rId25"/>
    <p:sldId id="502" r:id="rId26"/>
    <p:sldId id="503" r:id="rId27"/>
    <p:sldId id="504" r:id="rId28"/>
    <p:sldId id="505" r:id="rId29"/>
    <p:sldId id="506" r:id="rId30"/>
    <p:sldId id="507" r:id="rId31"/>
    <p:sldId id="508" r:id="rId32"/>
    <p:sldId id="391" r:id="rId33"/>
    <p:sldId id="470" r:id="rId34"/>
    <p:sldId id="499" r:id="rId35"/>
    <p:sldId id="500" r:id="rId36"/>
    <p:sldId id="452" r:id="rId37"/>
    <p:sldId id="441" r:id="rId38"/>
    <p:sldId id="509" r:id="rId39"/>
    <p:sldId id="510" r:id="rId40"/>
    <p:sldId id="445" r:id="rId41"/>
    <p:sldId id="512" r:id="rId42"/>
    <p:sldId id="513" r:id="rId43"/>
    <p:sldId id="514" r:id="rId44"/>
    <p:sldId id="515" r:id="rId45"/>
    <p:sldId id="511" r:id="rId46"/>
    <p:sldId id="280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406"/>
    <a:srgbClr val="2016EA"/>
    <a:srgbClr val="00FFFF"/>
    <a:srgbClr val="944606"/>
    <a:srgbClr val="FF6699"/>
    <a:srgbClr val="3399FF"/>
    <a:srgbClr val="FFCCCC"/>
    <a:srgbClr val="CCECFF"/>
    <a:srgbClr val="FFCC99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356" autoAdjust="0"/>
  </p:normalViewPr>
  <p:slideViewPr>
    <p:cSldViewPr>
      <p:cViewPr>
        <p:scale>
          <a:sx n="80" d="100"/>
          <a:sy n="80" d="100"/>
        </p:scale>
        <p:origin x="-2514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0.20032837881401155"/>
          <c:y val="2.5195613185836602E-2"/>
          <c:w val="0.59934324237197822"/>
          <c:h val="0.9496087736283349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layout>
                <c:manualLayout>
                  <c:x val="0.19111048689488103"/>
                  <c:y val="-0.252494206996560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Налоговые доходы
</a:t>
                    </a:r>
                    <a:r>
                      <a:rPr lang="ru-RU" dirty="0" smtClean="0"/>
                      <a:t>8</a:t>
                    </a:r>
                    <a:r>
                      <a:rPr lang="ru-RU" baseline="0" dirty="0" smtClean="0"/>
                      <a:t> 604 050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0.38518392707495558"/>
                  <c:y val="-1.288235749982443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defRPr>
                    </a:pPr>
                    <a:r>
                      <a:rPr lang="ru-RU" dirty="0"/>
                      <a:t>Неналоговые доходы
</a:t>
                    </a:r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smtClean="0"/>
                      <a:t>352 400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solidFill>
                  <a:srgbClr val="FF7C80"/>
                </a:solidFill>
              </c:spPr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0.17036981389853728"/>
                  <c:y val="-0.30144716549589456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defRPr>
                    </a:pPr>
                    <a:r>
                      <a:rPr lang="ru-RU" dirty="0"/>
                      <a:t>Безвозмездные поступления
</a:t>
                    </a:r>
                    <a:r>
                      <a:rPr lang="ru-RU" dirty="0" smtClean="0"/>
                      <a:t>6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smtClean="0"/>
                      <a:t>470 700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solidFill>
                  <a:srgbClr val="92D050"/>
                </a:solidFill>
              </c:spPr>
              <c:showVal val="1"/>
              <c:showCatName val="1"/>
              <c:showPercent val="1"/>
              <c:separator>
</c:separator>
            </c:dLbl>
            <c:spPr>
              <a:solidFill>
                <a:srgbClr val="4F81BD"/>
              </a:solidFill>
            </c:spPr>
            <c:txPr>
              <a:bodyPr/>
              <a:lstStyle/>
              <a:p>
                <a:pPr>
                  <a:defRPr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288.89999999999969</c:v>
                </c:pt>
                <c:pt idx="1">
                  <c:v>92</c:v>
                </c:pt>
                <c:pt idx="2">
                  <c:v>301.10000000000002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0.20032837881401155"/>
          <c:y val="2.5195613185836602E-2"/>
          <c:w val="0.599343242371978"/>
          <c:h val="0.94960877362833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layout>
                <c:manualLayout>
                  <c:x val="0.19111048689488094"/>
                  <c:y val="-0.252494206996560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Налоговые доходы
</a:t>
                    </a:r>
                    <a:r>
                      <a:rPr lang="ru-RU" dirty="0" smtClean="0"/>
                      <a:t>8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smtClean="0"/>
                      <a:t>874 610  </a:t>
                    </a:r>
                    <a:r>
                      <a:rPr lang="ru-RU" baseline="0" dirty="0" smtClean="0"/>
                      <a:t>тыс.руб.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0.37036916064899439"/>
                  <c:y val="-4.122354399943837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defRPr>
                    </a:pPr>
                    <a:r>
                      <a:rPr lang="ru-RU" dirty="0"/>
                      <a:t>Неналоговые доходы
</a:t>
                    </a:r>
                    <a:r>
                      <a:rPr lang="ru-RU" dirty="0" smtClean="0"/>
                      <a:t>386</a:t>
                    </a:r>
                    <a:r>
                      <a:rPr lang="ru-RU" baseline="0" dirty="0" smtClean="0"/>
                      <a:t> 400 </a:t>
                    </a:r>
                    <a:r>
                      <a:rPr lang="ru-RU" baseline="0" dirty="0" smtClean="0"/>
                      <a:t>тыс.руб.</a:t>
                    </a:r>
                    <a:endParaRPr lang="ru-RU" dirty="0"/>
                  </a:p>
                </c:rich>
              </c:tx>
              <c:spPr>
                <a:solidFill>
                  <a:srgbClr val="FF7C80"/>
                </a:solidFill>
              </c:spPr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0.17036981389853728"/>
                  <c:y val="-0.30144716549589468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defRPr>
                    </a:pPr>
                    <a:r>
                      <a:rPr lang="ru-RU" dirty="0"/>
                      <a:t>Безвозмездные поступления
</a:t>
                    </a:r>
                    <a:r>
                      <a:rPr lang="ru-RU" dirty="0" smtClean="0"/>
                      <a:t>5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smtClean="0"/>
                      <a:t>267 300 </a:t>
                    </a:r>
                    <a:r>
                      <a:rPr lang="ru-RU" baseline="0" dirty="0" smtClean="0"/>
                      <a:t>тыс.руб.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solidFill>
                  <a:srgbClr val="92D050"/>
                </a:solidFill>
              </c:spPr>
              <c:showVal val="1"/>
              <c:showCatName val="1"/>
              <c:showPercent val="1"/>
              <c:separator>
</c:separator>
            </c:dLbl>
            <c:spPr>
              <a:solidFill>
                <a:srgbClr val="4F81BD"/>
              </a:solidFill>
            </c:spPr>
            <c:txPr>
              <a:bodyPr/>
              <a:lstStyle/>
              <a:p>
                <a:pPr>
                  <a:defRPr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288.89999999999969</c:v>
                </c:pt>
                <c:pt idx="1">
                  <c:v>92</c:v>
                </c:pt>
                <c:pt idx="2">
                  <c:v>301.10000000000002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0.20032837881401155"/>
          <c:y val="2.5195613185836602E-2"/>
          <c:w val="0.599343242371978"/>
          <c:h val="0.949608773628335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layout>
                <c:manualLayout>
                  <c:x val="0.19111048689488094"/>
                  <c:y val="-0.252494206996560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Налоговые доходы
</a:t>
                    </a:r>
                    <a:r>
                      <a:rPr lang="ru-RU" dirty="0" smtClean="0"/>
                      <a:t>9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smtClean="0"/>
                      <a:t>189 300 </a:t>
                    </a:r>
                    <a:r>
                      <a:rPr lang="ru-RU" baseline="0" dirty="0" smtClean="0"/>
                      <a:t>руб.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0.3703691606489945"/>
                  <c:y val="-4.122354399943837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defRPr>
                    </a:pPr>
                    <a:r>
                      <a:rPr lang="ru-RU" dirty="0"/>
                      <a:t>Неналоговые доходы
</a:t>
                    </a:r>
                    <a:r>
                      <a:rPr lang="ru-RU" dirty="0" smtClean="0"/>
                      <a:t>386</a:t>
                    </a:r>
                    <a:r>
                      <a:rPr lang="ru-RU" baseline="0" dirty="0" smtClean="0"/>
                      <a:t> 400 </a:t>
                    </a:r>
                    <a:r>
                      <a:rPr lang="ru-RU" baseline="0" dirty="0" smtClean="0"/>
                      <a:t>тыс.руб.</a:t>
                    </a:r>
                    <a:endParaRPr lang="ru-RU" dirty="0"/>
                  </a:p>
                </c:rich>
              </c:tx>
              <c:spPr>
                <a:solidFill>
                  <a:srgbClr val="FF7C80"/>
                </a:solidFill>
              </c:spPr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0.17036981389853728"/>
                  <c:y val="-0.30144716549589484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1"/>
                        </a:solidFill>
                      </a:defRPr>
                    </a:pPr>
                    <a:r>
                      <a:rPr lang="ru-RU" dirty="0"/>
                      <a:t>Безвозмездные поступления
</a:t>
                    </a:r>
                    <a:r>
                      <a:rPr lang="ru-RU" dirty="0" smtClean="0"/>
                      <a:t>5</a:t>
                    </a:r>
                    <a:r>
                      <a:rPr lang="ru-RU" baseline="0" dirty="0" smtClean="0"/>
                      <a:t> 376 400 руб.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solidFill>
                  <a:srgbClr val="92D050"/>
                </a:solidFill>
              </c:spPr>
              <c:showVal val="1"/>
              <c:showCatName val="1"/>
              <c:showPercent val="1"/>
              <c:separator>
</c:separator>
            </c:dLbl>
            <c:spPr>
              <a:solidFill>
                <a:srgbClr val="4F81BD"/>
              </a:solidFill>
            </c:spPr>
            <c:txPr>
              <a:bodyPr/>
              <a:lstStyle/>
              <a:p>
                <a:pPr>
                  <a:defRPr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288.89999999999969</c:v>
                </c:pt>
                <c:pt idx="1">
                  <c:v>92</c:v>
                </c:pt>
                <c:pt idx="2">
                  <c:v>301.10000000000002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714033063874884E-2"/>
          <c:y val="0"/>
          <c:w val="0.98328597860854761"/>
          <c:h val="0.727822123558123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 </a:t>
                    </a:r>
                    <a:r>
                      <a:rPr lang="en-US" smtClean="0"/>
                      <a:t>604</a:t>
                    </a:r>
                    <a:r>
                      <a:rPr lang="ru-RU" baseline="0" smtClean="0"/>
                      <a:t> </a:t>
                    </a:r>
                    <a:r>
                      <a:rPr lang="en-US" smtClean="0"/>
                      <a:t>05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 </a:t>
                    </a:r>
                    <a:r>
                      <a:rPr lang="en-US" smtClean="0"/>
                      <a:t>874</a:t>
                    </a:r>
                    <a:r>
                      <a:rPr lang="ru-RU" baseline="0" smtClean="0"/>
                      <a:t> </a:t>
                    </a:r>
                    <a:r>
                      <a:rPr lang="en-US" smtClean="0"/>
                      <a:t>61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 </a:t>
                    </a:r>
                    <a:r>
                      <a:rPr lang="en-US" smtClean="0"/>
                      <a:t>189</a:t>
                    </a:r>
                    <a:r>
                      <a:rPr lang="ru-RU" baseline="0" smtClean="0"/>
                      <a:t> </a:t>
                    </a:r>
                    <a:r>
                      <a:rPr lang="en-US" smtClean="0"/>
                      <a:t>30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8604.0499999999956</c:v>
                </c:pt>
                <c:pt idx="1">
                  <c:v>8874.61</c:v>
                </c:pt>
                <c:pt idx="2">
                  <c:v>9189.2999999999956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mtClean="0"/>
                      <a:t>352</a:t>
                    </a:r>
                    <a:r>
                      <a:rPr lang="ru-RU" baseline="0" smtClean="0"/>
                      <a:t> </a:t>
                    </a:r>
                    <a:r>
                      <a:rPr lang="en-US" smtClean="0"/>
                      <a:t>40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92</a:t>
                    </a:r>
                    <a:r>
                      <a:rPr lang="ru-RU" baseline="0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386</a:t>
                    </a:r>
                    <a:r>
                      <a:rPr lang="ru-RU" baseline="0" smtClean="0"/>
                      <a:t> </a:t>
                    </a:r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#,##0.00">
                  <c:v>2352.4</c:v>
                </c:pt>
                <c:pt idx="1">
                  <c:v>386.4</c:v>
                </c:pt>
                <c:pt idx="2">
                  <c:v>386.4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6470.7</c:v>
                </c:pt>
                <c:pt idx="1">
                  <c:v>5267.3</c:v>
                </c:pt>
                <c:pt idx="2">
                  <c:v>5376.4</c:v>
                </c:pt>
              </c:numCache>
            </c:numRef>
          </c:val>
        </c:ser>
        <c:shape val="box"/>
        <c:axId val="175181184"/>
        <c:axId val="175182976"/>
        <c:axId val="0"/>
      </c:bar3DChart>
      <c:catAx>
        <c:axId val="175181184"/>
        <c:scaling>
          <c:orientation val="minMax"/>
        </c:scaling>
        <c:axPos val="b"/>
        <c:tickLblPos val="nextTo"/>
        <c:crossAx val="175182976"/>
        <c:crosses val="autoZero"/>
        <c:auto val="1"/>
        <c:lblAlgn val="ctr"/>
        <c:lblOffset val="100"/>
      </c:catAx>
      <c:valAx>
        <c:axId val="175182976"/>
        <c:scaling>
          <c:orientation val="minMax"/>
        </c:scaling>
        <c:delete val="1"/>
        <c:axPos val="l"/>
        <c:majorGridlines/>
        <c:numFmt formatCode="#,##0.00" sourceLinked="1"/>
        <c:tickLblPos val="nextTo"/>
        <c:crossAx val="17518118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.20032837881401155"/>
          <c:y val="2.5195613185836591E-2"/>
          <c:w val="0.59934324237197778"/>
          <c:h val="0.9496087736283354"/>
        </c:manualLayout>
      </c:layout>
      <c:pie3DChart>
        <c:varyColors val="1"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perspective val="30"/>
    </c:view3D>
    <c:plotArea>
      <c:layout>
        <c:manualLayout>
          <c:layoutTarget val="inner"/>
          <c:xMode val="edge"/>
          <c:yMode val="edge"/>
          <c:x val="0.17126651968503939"/>
          <c:y val="0.2703213175860788"/>
          <c:w val="0.82840104986876639"/>
          <c:h val="0.72967868241392431"/>
        </c:manualLayout>
      </c:layout>
      <c:bar3DChart>
        <c:barDir val="col"/>
        <c:grouping val="stacked"/>
        <c:ser>
          <c:idx val="0"/>
          <c:order val="0"/>
          <c:cat>
            <c:strRef>
              <c:f>Лист1!$A$1:$A$6</c:f>
              <c:strCache>
                <c:ptCount val="6"/>
                <c:pt idx="0">
                  <c:v>НДФЛ</c:v>
                </c:pt>
                <c:pt idx="1">
                  <c:v>Налоги на имущество</c:v>
                </c:pt>
                <c:pt idx="2">
                  <c:v>Налоги на совокупный доход</c:v>
                </c:pt>
                <c:pt idx="3">
                  <c:v>Доходы от использования муниц. имущества</c:v>
                </c:pt>
                <c:pt idx="4">
                  <c:v>Штрафы, санкции, возмещение ущерба</c:v>
                </c:pt>
                <c:pt idx="5">
                  <c:v>Акцизы по подакцизным товарам</c:v>
                </c:pt>
              </c:strCache>
            </c:strRef>
          </c:cat>
          <c:val>
            <c:numRef>
              <c:f>Лист1!$B$1:$B$6</c:f>
              <c:numCache>
                <c:formatCode>General</c:formatCode>
                <c:ptCount val="6"/>
                <c:pt idx="0">
                  <c:v>2124</c:v>
                </c:pt>
                <c:pt idx="1">
                  <c:v>2770</c:v>
                </c:pt>
                <c:pt idx="2">
                  <c:v>1752</c:v>
                </c:pt>
                <c:pt idx="3" formatCode="0.0">
                  <c:v>184.4</c:v>
                </c:pt>
                <c:pt idx="4">
                  <c:v>2</c:v>
                </c:pt>
                <c:pt idx="5" formatCode="0.0">
                  <c:v>1950</c:v>
                </c:pt>
              </c:numCache>
            </c:numRef>
          </c:val>
        </c:ser>
        <c:gapWidth val="100"/>
        <c:shape val="cylinder"/>
        <c:axId val="175260800"/>
        <c:axId val="175262336"/>
        <c:axId val="0"/>
      </c:bar3DChart>
      <c:catAx>
        <c:axId val="175260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5262336"/>
        <c:crosses val="autoZero"/>
        <c:auto val="1"/>
        <c:lblAlgn val="ctr"/>
        <c:lblOffset val="100"/>
      </c:catAx>
      <c:valAx>
        <c:axId val="175262336"/>
        <c:scaling>
          <c:orientation val="minMax"/>
        </c:scaling>
        <c:axPos val="l"/>
        <c:majorGridlines/>
        <c:numFmt formatCode="General" sourceLinked="1"/>
        <c:tickLblPos val="nextTo"/>
        <c:crossAx val="175260800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39420997375328093"/>
          <c:y val="3.437500000000001E-2"/>
          <c:w val="0.60542991441066085"/>
          <c:h val="0.93657057195021987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127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305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Гражданска оборона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муниципального долга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11127305</c:v>
                </c:pt>
                <c:pt idx="1">
                  <c:v>288600</c:v>
                </c:pt>
                <c:pt idx="2">
                  <c:v>205700</c:v>
                </c:pt>
                <c:pt idx="3">
                  <c:v>3389250</c:v>
                </c:pt>
                <c:pt idx="4">
                  <c:v>1031050</c:v>
                </c:pt>
                <c:pt idx="5">
                  <c:v>1131500</c:v>
                </c:pt>
                <c:pt idx="6">
                  <c:v>48000</c:v>
                </c:pt>
                <c:pt idx="7">
                  <c:v>940400</c:v>
                </c:pt>
                <c:pt idx="8">
                  <c:v>3000</c:v>
                </c:pt>
                <c:pt idx="9">
                  <c:v>358000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Гражданска оборона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муниципального долга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 formatCode="#,##0">
                  <c:v>8641480</c:v>
                </c:pt>
                <c:pt idx="1">
                  <c:v>298700</c:v>
                </c:pt>
                <c:pt idx="2">
                  <c:v>180700</c:v>
                </c:pt>
                <c:pt idx="3">
                  <c:v>3428810</c:v>
                </c:pt>
                <c:pt idx="4">
                  <c:v>781490</c:v>
                </c:pt>
                <c:pt idx="5">
                  <c:v>1040500</c:v>
                </c:pt>
                <c:pt idx="6">
                  <c:v>48000</c:v>
                </c:pt>
                <c:pt idx="7">
                  <c:v>311800</c:v>
                </c:pt>
                <c:pt idx="8">
                  <c:v>3000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595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050,18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Гражданска оборона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муниципального долга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8595050.179999996</c:v>
                </c:pt>
                <c:pt idx="1">
                  <c:v>309200</c:v>
                </c:pt>
                <c:pt idx="2">
                  <c:v>180700</c:v>
                </c:pt>
                <c:pt idx="3">
                  <c:v>3643500</c:v>
                </c:pt>
                <c:pt idx="4">
                  <c:v>731540</c:v>
                </c:pt>
                <c:pt idx="5">
                  <c:v>996000</c:v>
                </c:pt>
                <c:pt idx="6">
                  <c:v>48000</c:v>
                </c:pt>
                <c:pt idx="7">
                  <c:v>300200</c:v>
                </c:pt>
                <c:pt idx="8">
                  <c:v>1380.82</c:v>
                </c:pt>
              </c:numCache>
            </c:numRef>
          </c:val>
        </c:ser>
        <c:shape val="cylinder"/>
        <c:axId val="180380032"/>
        <c:axId val="180381568"/>
        <c:axId val="0"/>
      </c:bar3DChart>
      <c:catAx>
        <c:axId val="180380032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0381568"/>
        <c:crosses val="autoZero"/>
        <c:auto val="1"/>
        <c:lblAlgn val="ctr"/>
        <c:lblOffset val="100"/>
      </c:catAx>
      <c:valAx>
        <c:axId val="180381568"/>
        <c:scaling>
          <c:orientation val="minMax"/>
        </c:scaling>
        <c:delete val="1"/>
        <c:axPos val="b"/>
        <c:numFmt formatCode="General" sourceLinked="1"/>
        <c:tickLblPos val="nextTo"/>
        <c:crossAx val="1803800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3733469287317341"/>
          <c:y val="0"/>
          <c:w val="0.64005491774841461"/>
          <c:h val="0.8680933948557969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Благоустройство</c:v>
                </c:pt>
                <c:pt idx="2">
                  <c:v>Коммунальное хозяйство</c:v>
                </c:pt>
                <c:pt idx="3">
                  <c:v>Дорожное хозяйство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</c:v>
                </c:pt>
                <c:pt idx="1">
                  <c:v>20.3</c:v>
                </c:pt>
                <c:pt idx="2">
                  <c:v>26.4</c:v>
                </c:pt>
                <c:pt idx="3">
                  <c:v>42.6</c:v>
                </c:pt>
              </c:numCache>
            </c:numRef>
          </c:val>
        </c:ser>
        <c:axId val="180647040"/>
        <c:axId val="180648576"/>
      </c:barChart>
      <c:catAx>
        <c:axId val="180647040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80648576"/>
        <c:crosses val="autoZero"/>
        <c:auto val="1"/>
        <c:lblAlgn val="ctr"/>
        <c:lblOffset val="100"/>
      </c:catAx>
      <c:valAx>
        <c:axId val="180648576"/>
        <c:scaling>
          <c:orientation val="minMax"/>
        </c:scaling>
        <c:axPos val="b"/>
        <c:majorGridlines/>
        <c:numFmt formatCode="General" sourceLinked="1"/>
        <c:tickLblPos val="nextTo"/>
        <c:crossAx val="180647040"/>
        <c:crosses val="autoZero"/>
        <c:crossBetween val="between"/>
      </c:valAx>
    </c:plotArea>
    <c:plotVisOnly val="1"/>
  </c:chart>
  <c:txPr>
    <a:bodyPr/>
    <a:lstStyle/>
    <a:p>
      <a:pPr>
        <a:defRPr sz="1200" baseline="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jpeg"/><Relationship Id="rId2" Type="http://schemas.openxmlformats.org/officeDocument/2006/relationships/image" Target="../media/image311.jpeg"/><Relationship Id="rId1" Type="http://schemas.openxmlformats.org/officeDocument/2006/relationships/image" Target="../media/image281.jpeg"/><Relationship Id="rId4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7645B-0A43-4C28-BF94-4D78A850DC13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EF9AE65-DF07-4F4A-B849-0D531BBF0C10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Вводная часть</a:t>
          </a:r>
          <a:endParaRPr lang="ru-RU" dirty="0">
            <a:latin typeface="Georgia" pitchFamily="18" charset="0"/>
          </a:endParaRPr>
        </a:p>
      </dgm:t>
    </dgm:pt>
    <dgm:pt modelId="{46ABBDE9-3D2E-43EA-91EB-8F766E00954A}" type="parTrans" cxnId="{36FBA6DC-1DCB-4955-8564-738DB7FB5091}">
      <dgm:prSet/>
      <dgm:spPr/>
      <dgm:t>
        <a:bodyPr/>
        <a:lstStyle/>
        <a:p>
          <a:endParaRPr lang="ru-RU"/>
        </a:p>
      </dgm:t>
    </dgm:pt>
    <dgm:pt modelId="{C328C533-6378-4C2A-B0C8-1493C169E0A9}" type="sibTrans" cxnId="{36FBA6DC-1DCB-4955-8564-738DB7FB5091}">
      <dgm:prSet/>
      <dgm:spPr/>
      <dgm:t>
        <a:bodyPr/>
        <a:lstStyle/>
        <a:p>
          <a:endParaRPr lang="ru-RU"/>
        </a:p>
      </dgm:t>
    </dgm:pt>
    <dgm:pt modelId="{58B08588-456B-4FB6-A923-CC068632F436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Доходы бюджета</a:t>
          </a:r>
          <a:endParaRPr lang="ru-RU" dirty="0">
            <a:latin typeface="Georgia" pitchFamily="18" charset="0"/>
          </a:endParaRPr>
        </a:p>
      </dgm:t>
    </dgm:pt>
    <dgm:pt modelId="{80FC0905-FE7A-44EF-94DC-1B5EB2432A20}" type="parTrans" cxnId="{27CE20A9-1E60-4E39-8ABD-5D8746D36C9F}">
      <dgm:prSet/>
      <dgm:spPr/>
      <dgm:t>
        <a:bodyPr/>
        <a:lstStyle/>
        <a:p>
          <a:endParaRPr lang="ru-RU"/>
        </a:p>
      </dgm:t>
    </dgm:pt>
    <dgm:pt modelId="{6FF86556-CA74-4A27-A834-8DD99EE5F125}" type="sibTrans" cxnId="{27CE20A9-1E60-4E39-8ABD-5D8746D36C9F}">
      <dgm:prSet/>
      <dgm:spPr/>
      <dgm:t>
        <a:bodyPr/>
        <a:lstStyle/>
        <a:p>
          <a:endParaRPr lang="ru-RU"/>
        </a:p>
      </dgm:t>
    </dgm:pt>
    <dgm:pt modelId="{4EE9F549-55CB-4AE7-9487-BD50D4D0B25D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Расходы бюджета</a:t>
          </a:r>
          <a:endParaRPr lang="ru-RU" dirty="0">
            <a:latin typeface="Georgia" pitchFamily="18" charset="0"/>
          </a:endParaRPr>
        </a:p>
      </dgm:t>
    </dgm:pt>
    <dgm:pt modelId="{91CF8C6A-3892-45B4-900D-7020CA50171D}" type="parTrans" cxnId="{5B50F21D-BEAD-4823-9D24-F5F2D832D457}">
      <dgm:prSet/>
      <dgm:spPr/>
      <dgm:t>
        <a:bodyPr/>
        <a:lstStyle/>
        <a:p>
          <a:endParaRPr lang="ru-RU"/>
        </a:p>
      </dgm:t>
    </dgm:pt>
    <dgm:pt modelId="{3BACC6C6-6D98-49B5-AE5D-43D3AD14102C}" type="sibTrans" cxnId="{5B50F21D-BEAD-4823-9D24-F5F2D832D457}">
      <dgm:prSet/>
      <dgm:spPr/>
      <dgm:t>
        <a:bodyPr/>
        <a:lstStyle/>
        <a:p>
          <a:endParaRPr lang="ru-RU"/>
        </a:p>
      </dgm:t>
    </dgm:pt>
    <dgm:pt modelId="{8BEB7928-DC9D-4BC4-9404-DDAA1F24D66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Расходы на реализацию муниципальных программ</a:t>
          </a:r>
          <a:endParaRPr lang="ru-RU" dirty="0">
            <a:latin typeface="Georgia" pitchFamily="18" charset="0"/>
          </a:endParaRPr>
        </a:p>
      </dgm:t>
    </dgm:pt>
    <dgm:pt modelId="{26659FD6-2938-4A5F-86CE-4597A4E0F335}" type="parTrans" cxnId="{48615D97-D837-4D8F-8BBF-F456ABD96EF0}">
      <dgm:prSet/>
      <dgm:spPr/>
      <dgm:t>
        <a:bodyPr/>
        <a:lstStyle/>
        <a:p>
          <a:endParaRPr lang="ru-RU"/>
        </a:p>
      </dgm:t>
    </dgm:pt>
    <dgm:pt modelId="{46A0E8B6-98AA-450B-AA59-06C4C2C9654E}" type="sibTrans" cxnId="{48615D97-D837-4D8F-8BBF-F456ABD96EF0}">
      <dgm:prSet/>
      <dgm:spPr/>
      <dgm:t>
        <a:bodyPr/>
        <a:lstStyle/>
        <a:p>
          <a:endParaRPr lang="ru-RU"/>
        </a:p>
      </dgm:t>
    </dgm:pt>
    <dgm:pt modelId="{BA46068D-CD57-4B0B-A448-138D8E381843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Основные показатели прогноза социально-экономического развития </a:t>
          </a:r>
          <a:endParaRPr lang="ru-RU" dirty="0">
            <a:latin typeface="Georgia" pitchFamily="18" charset="0"/>
          </a:endParaRPr>
        </a:p>
      </dgm:t>
    </dgm:pt>
    <dgm:pt modelId="{568F8958-1035-4BF5-8E43-F51426DDDEDE}" type="parTrans" cxnId="{67B2D169-896D-4772-B672-B3CFC3295730}">
      <dgm:prSet/>
      <dgm:spPr/>
      <dgm:t>
        <a:bodyPr/>
        <a:lstStyle/>
        <a:p>
          <a:endParaRPr lang="ru-RU"/>
        </a:p>
      </dgm:t>
    </dgm:pt>
    <dgm:pt modelId="{58B1F24D-D1FD-40F1-9312-01C76260A152}" type="sibTrans" cxnId="{67B2D169-896D-4772-B672-B3CFC3295730}">
      <dgm:prSet/>
      <dgm:spPr/>
      <dgm:t>
        <a:bodyPr/>
        <a:lstStyle/>
        <a:p>
          <a:endParaRPr lang="ru-RU"/>
        </a:p>
      </dgm:t>
    </dgm:pt>
    <dgm:pt modelId="{9BB1B616-81D8-4740-8315-F336075F5DB2}" type="pres">
      <dgm:prSet presAssocID="{88D7645B-0A43-4C28-BF94-4D78A850DC1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A34EEC-50CF-47AA-A19F-52B58157FA21}" type="pres">
      <dgm:prSet presAssocID="{BEF9AE65-DF07-4F4A-B849-0D531BBF0C10}" presName="composite" presStyleCnt="0"/>
      <dgm:spPr/>
    </dgm:pt>
    <dgm:pt modelId="{B0BC217C-C087-468F-ABEC-AF47ADB662CF}" type="pres">
      <dgm:prSet presAssocID="{BEF9AE65-DF07-4F4A-B849-0D531BBF0C10}" presName="imgShp" presStyleLbl="fgImgPlace1" presStyleIdx="0" presStyleCnt="5" custScaleX="241516" custScaleY="115233" custLinFactNeighborX="-99249" custLinFactNeighborY="-1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57B4FF-0243-4051-87E3-41B634EC445C}" type="pres">
      <dgm:prSet presAssocID="{BEF9AE65-DF07-4F4A-B849-0D531BBF0C10}" presName="txShp" presStyleLbl="node1" presStyleIdx="0" presStyleCnt="5" custScaleX="110359" custScaleY="62423" custLinFactNeighborX="15745" custLinFactNeighborY="7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D797A-6A97-4201-9720-0946BDE33181}" type="pres">
      <dgm:prSet presAssocID="{C328C533-6378-4C2A-B0C8-1493C169E0A9}" presName="spacing" presStyleCnt="0"/>
      <dgm:spPr/>
    </dgm:pt>
    <dgm:pt modelId="{3B05B84E-4DA5-41BA-89D7-320F4BF9BCCE}" type="pres">
      <dgm:prSet presAssocID="{58B08588-456B-4FB6-A923-CC068632F436}" presName="composite" presStyleCnt="0"/>
      <dgm:spPr/>
    </dgm:pt>
    <dgm:pt modelId="{440522BF-F49A-4D28-AFCA-39074B3E5077}" type="pres">
      <dgm:prSet presAssocID="{58B08588-456B-4FB6-A923-CC068632F436}" presName="imgShp" presStyleLbl="fgImgPlace1" presStyleIdx="1" presStyleCnt="5" custScaleX="239782" custScaleY="107211" custLinFactX="-769" custLinFactY="21727" custLinFactNeighborX="-100000" custLinFactNeighborY="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507114A-33DA-4179-92F5-A80E9F44F59C}" type="pres">
      <dgm:prSet presAssocID="{58B08588-456B-4FB6-A923-CC068632F436}" presName="txShp" presStyleLbl="node1" presStyleIdx="1" presStyleCnt="5" custScaleX="112146" custScaleY="76695" custLinFactY="17891" custLinFactNeighborX="1354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CE01B-086E-439A-87FF-9BD4358BE1A3}" type="pres">
      <dgm:prSet presAssocID="{6FF86556-CA74-4A27-A834-8DD99EE5F125}" presName="spacing" presStyleCnt="0"/>
      <dgm:spPr/>
    </dgm:pt>
    <dgm:pt modelId="{74F4C4C5-73D7-4B7A-A403-D299BF5140B8}" type="pres">
      <dgm:prSet presAssocID="{4EE9F549-55CB-4AE7-9487-BD50D4D0B25D}" presName="composite" presStyleCnt="0"/>
      <dgm:spPr/>
    </dgm:pt>
    <dgm:pt modelId="{BEC18634-004D-4B6D-A722-F2B375490EB6}" type="pres">
      <dgm:prSet presAssocID="{4EE9F549-55CB-4AE7-9487-BD50D4D0B25D}" presName="imgShp" presStyleLbl="fgImgPlace1" presStyleIdx="2" presStyleCnt="5" custScaleX="223543" custScaleY="114064" custLinFactX="-9034" custLinFactY="-48809" custLinFactNeighborX="-100000" custLinFactNeighborY="-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F41E06E-EC66-4BDA-96EC-F18DCBE5623E}" type="pres">
      <dgm:prSet presAssocID="{4EE9F549-55CB-4AE7-9487-BD50D4D0B25D}" presName="txShp" presStyleLbl="node1" presStyleIdx="2" presStyleCnt="5" custScaleX="109798" custScaleY="63377" custLinFactY="22705" custLinFactNeighborX="1592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AB4D1-617A-4D4D-992D-AC8E3A5AC16D}" type="pres">
      <dgm:prSet presAssocID="{3BACC6C6-6D98-49B5-AE5D-43D3AD14102C}" presName="spacing" presStyleCnt="0"/>
      <dgm:spPr/>
    </dgm:pt>
    <dgm:pt modelId="{8CC1E289-7FB3-42F3-A2C6-EEDCEA046663}" type="pres">
      <dgm:prSet presAssocID="{8BEB7928-DC9D-4BC4-9404-DDAA1F24D661}" presName="composite" presStyleCnt="0"/>
      <dgm:spPr/>
    </dgm:pt>
    <dgm:pt modelId="{A980F823-B359-4CA1-B674-38882E8B4637}" type="pres">
      <dgm:prSet presAssocID="{8BEB7928-DC9D-4BC4-9404-DDAA1F24D661}" presName="imgShp" presStyleLbl="fgImgPlace1" presStyleIdx="3" presStyleCnt="5" custScaleX="230166" custScaleY="131625" custLinFactX="-7382" custLinFactNeighborX="-100000" custLinFactNeighborY="9935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3CB805-E7FC-4132-8915-18D2ADE10BE8}" type="pres">
      <dgm:prSet presAssocID="{8BEB7928-DC9D-4BC4-9404-DDAA1F24D661}" presName="txShp" presStyleLbl="node1" presStyleIdx="3" presStyleCnt="5" custScaleX="109703" custScaleY="68427" custLinFactY="16050" custLinFactNeighborX="126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A5B51-0B19-4EAD-9462-32836C65408D}" type="pres">
      <dgm:prSet presAssocID="{46A0E8B6-98AA-450B-AA59-06C4C2C9654E}" presName="spacing" presStyleCnt="0"/>
      <dgm:spPr/>
    </dgm:pt>
    <dgm:pt modelId="{07D2D631-D23E-4159-BEC4-970ADB12295A}" type="pres">
      <dgm:prSet presAssocID="{BA46068D-CD57-4B0B-A448-138D8E381843}" presName="composite" presStyleCnt="0"/>
      <dgm:spPr/>
    </dgm:pt>
    <dgm:pt modelId="{F12D84C1-BEE7-4DE0-AB16-73950C82BBB5}" type="pres">
      <dgm:prSet presAssocID="{BA46068D-CD57-4B0B-A448-138D8E381843}" presName="imgShp" presStyleLbl="fgImgPlace1" presStyleIdx="4" presStyleCnt="5" custFlipVert="1" custFlipHor="0" custScaleX="7298" custScaleY="7298" custLinFactNeighborX="-4845" custLinFactNeighborY="-96275"/>
      <dgm:spPr/>
      <dgm:t>
        <a:bodyPr/>
        <a:lstStyle/>
        <a:p>
          <a:endParaRPr lang="ru-RU"/>
        </a:p>
      </dgm:t>
    </dgm:pt>
    <dgm:pt modelId="{B19FE17E-9CCE-420E-9AD9-49D9F8FDE5B9}" type="pres">
      <dgm:prSet presAssocID="{BA46068D-CD57-4B0B-A448-138D8E381843}" presName="txShp" presStyleLbl="node1" presStyleIdx="4" presStyleCnt="5" custScaleX="110361" custScaleY="70235" custLinFactY="-200000" custLinFactNeighborX="22433" custLinFactNeighborY="-236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615D97-D837-4D8F-8BBF-F456ABD96EF0}" srcId="{88D7645B-0A43-4C28-BF94-4D78A850DC13}" destId="{8BEB7928-DC9D-4BC4-9404-DDAA1F24D661}" srcOrd="3" destOrd="0" parTransId="{26659FD6-2938-4A5F-86CE-4597A4E0F335}" sibTransId="{46A0E8B6-98AA-450B-AA59-06C4C2C9654E}"/>
    <dgm:cxn modelId="{54C38814-F773-4234-845D-0A55F1F6B7A7}" type="presOf" srcId="{BEF9AE65-DF07-4F4A-B849-0D531BBF0C10}" destId="{E357B4FF-0243-4051-87E3-41B634EC445C}" srcOrd="0" destOrd="0" presId="urn:microsoft.com/office/officeart/2005/8/layout/vList3"/>
    <dgm:cxn modelId="{36FBA6DC-1DCB-4955-8564-738DB7FB5091}" srcId="{88D7645B-0A43-4C28-BF94-4D78A850DC13}" destId="{BEF9AE65-DF07-4F4A-B849-0D531BBF0C10}" srcOrd="0" destOrd="0" parTransId="{46ABBDE9-3D2E-43EA-91EB-8F766E00954A}" sibTransId="{C328C533-6378-4C2A-B0C8-1493C169E0A9}"/>
    <dgm:cxn modelId="{EBC23E34-6307-4A14-AEFF-F51ACAE48C95}" type="presOf" srcId="{58B08588-456B-4FB6-A923-CC068632F436}" destId="{1507114A-33DA-4179-92F5-A80E9F44F59C}" srcOrd="0" destOrd="0" presId="urn:microsoft.com/office/officeart/2005/8/layout/vList3"/>
    <dgm:cxn modelId="{59C29103-9373-4CE3-9CAE-EBA3EF4F3D65}" type="presOf" srcId="{BA46068D-CD57-4B0B-A448-138D8E381843}" destId="{B19FE17E-9CCE-420E-9AD9-49D9F8FDE5B9}" srcOrd="0" destOrd="0" presId="urn:microsoft.com/office/officeart/2005/8/layout/vList3"/>
    <dgm:cxn modelId="{5B50F21D-BEAD-4823-9D24-F5F2D832D457}" srcId="{88D7645B-0A43-4C28-BF94-4D78A850DC13}" destId="{4EE9F549-55CB-4AE7-9487-BD50D4D0B25D}" srcOrd="2" destOrd="0" parTransId="{91CF8C6A-3892-45B4-900D-7020CA50171D}" sibTransId="{3BACC6C6-6D98-49B5-AE5D-43D3AD14102C}"/>
    <dgm:cxn modelId="{53B38FE7-2E7B-4E6C-8585-07B2B3AD9E3C}" type="presOf" srcId="{8BEB7928-DC9D-4BC4-9404-DDAA1F24D661}" destId="{0C3CB805-E7FC-4132-8915-18D2ADE10BE8}" srcOrd="0" destOrd="0" presId="urn:microsoft.com/office/officeart/2005/8/layout/vList3"/>
    <dgm:cxn modelId="{27CE20A9-1E60-4E39-8ABD-5D8746D36C9F}" srcId="{88D7645B-0A43-4C28-BF94-4D78A850DC13}" destId="{58B08588-456B-4FB6-A923-CC068632F436}" srcOrd="1" destOrd="0" parTransId="{80FC0905-FE7A-44EF-94DC-1B5EB2432A20}" sibTransId="{6FF86556-CA74-4A27-A834-8DD99EE5F125}"/>
    <dgm:cxn modelId="{06CC0CA3-0853-4D2E-9A11-C17566A97403}" type="presOf" srcId="{88D7645B-0A43-4C28-BF94-4D78A850DC13}" destId="{9BB1B616-81D8-4740-8315-F336075F5DB2}" srcOrd="0" destOrd="0" presId="urn:microsoft.com/office/officeart/2005/8/layout/vList3"/>
    <dgm:cxn modelId="{67B2D169-896D-4772-B672-B3CFC3295730}" srcId="{88D7645B-0A43-4C28-BF94-4D78A850DC13}" destId="{BA46068D-CD57-4B0B-A448-138D8E381843}" srcOrd="4" destOrd="0" parTransId="{568F8958-1035-4BF5-8E43-F51426DDDEDE}" sibTransId="{58B1F24D-D1FD-40F1-9312-01C76260A152}"/>
    <dgm:cxn modelId="{4E468B77-9722-455D-BE86-39320B7BD689}" type="presOf" srcId="{4EE9F549-55CB-4AE7-9487-BD50D4D0B25D}" destId="{0F41E06E-EC66-4BDA-96EC-F18DCBE5623E}" srcOrd="0" destOrd="0" presId="urn:microsoft.com/office/officeart/2005/8/layout/vList3"/>
    <dgm:cxn modelId="{5D38A5C9-613B-42CF-BB55-DF9E6F32C79E}" type="presParOf" srcId="{9BB1B616-81D8-4740-8315-F336075F5DB2}" destId="{99A34EEC-50CF-47AA-A19F-52B58157FA21}" srcOrd="0" destOrd="0" presId="urn:microsoft.com/office/officeart/2005/8/layout/vList3"/>
    <dgm:cxn modelId="{64DD369A-3391-4E91-91AD-3FE55BC8FDAC}" type="presParOf" srcId="{99A34EEC-50CF-47AA-A19F-52B58157FA21}" destId="{B0BC217C-C087-468F-ABEC-AF47ADB662CF}" srcOrd="0" destOrd="0" presId="urn:microsoft.com/office/officeart/2005/8/layout/vList3"/>
    <dgm:cxn modelId="{CC92E1B4-13CF-4790-9860-8C425139042E}" type="presParOf" srcId="{99A34EEC-50CF-47AA-A19F-52B58157FA21}" destId="{E357B4FF-0243-4051-87E3-41B634EC445C}" srcOrd="1" destOrd="0" presId="urn:microsoft.com/office/officeart/2005/8/layout/vList3"/>
    <dgm:cxn modelId="{8977D10B-B954-4FBC-8F88-A4AB05BC6C6F}" type="presParOf" srcId="{9BB1B616-81D8-4740-8315-F336075F5DB2}" destId="{AE0D797A-6A97-4201-9720-0946BDE33181}" srcOrd="1" destOrd="0" presId="urn:microsoft.com/office/officeart/2005/8/layout/vList3"/>
    <dgm:cxn modelId="{37FD56DF-1DB0-4E6B-86D3-AFE66A289BCF}" type="presParOf" srcId="{9BB1B616-81D8-4740-8315-F336075F5DB2}" destId="{3B05B84E-4DA5-41BA-89D7-320F4BF9BCCE}" srcOrd="2" destOrd="0" presId="urn:microsoft.com/office/officeart/2005/8/layout/vList3"/>
    <dgm:cxn modelId="{63B31EB8-AEFC-4E58-82A0-4CF1463B4256}" type="presParOf" srcId="{3B05B84E-4DA5-41BA-89D7-320F4BF9BCCE}" destId="{440522BF-F49A-4D28-AFCA-39074B3E5077}" srcOrd="0" destOrd="0" presId="urn:microsoft.com/office/officeart/2005/8/layout/vList3"/>
    <dgm:cxn modelId="{A201AF3D-CED2-4A67-A8A1-23CD925AADFA}" type="presParOf" srcId="{3B05B84E-4DA5-41BA-89D7-320F4BF9BCCE}" destId="{1507114A-33DA-4179-92F5-A80E9F44F59C}" srcOrd="1" destOrd="0" presId="urn:microsoft.com/office/officeart/2005/8/layout/vList3"/>
    <dgm:cxn modelId="{1744B8D7-FCEA-486E-9500-6F85B46B3F72}" type="presParOf" srcId="{9BB1B616-81D8-4740-8315-F336075F5DB2}" destId="{AF1CE01B-086E-439A-87FF-9BD4358BE1A3}" srcOrd="3" destOrd="0" presId="urn:microsoft.com/office/officeart/2005/8/layout/vList3"/>
    <dgm:cxn modelId="{30A4C551-3577-4638-B204-89A70C1FA9B2}" type="presParOf" srcId="{9BB1B616-81D8-4740-8315-F336075F5DB2}" destId="{74F4C4C5-73D7-4B7A-A403-D299BF5140B8}" srcOrd="4" destOrd="0" presId="urn:microsoft.com/office/officeart/2005/8/layout/vList3"/>
    <dgm:cxn modelId="{0B5B17B6-1470-4A5C-A4EC-6F7FE41A5D2D}" type="presParOf" srcId="{74F4C4C5-73D7-4B7A-A403-D299BF5140B8}" destId="{BEC18634-004D-4B6D-A722-F2B375490EB6}" srcOrd="0" destOrd="0" presId="urn:microsoft.com/office/officeart/2005/8/layout/vList3"/>
    <dgm:cxn modelId="{51513A16-AE19-4DEE-914A-1AEAADFBF766}" type="presParOf" srcId="{74F4C4C5-73D7-4B7A-A403-D299BF5140B8}" destId="{0F41E06E-EC66-4BDA-96EC-F18DCBE5623E}" srcOrd="1" destOrd="0" presId="urn:microsoft.com/office/officeart/2005/8/layout/vList3"/>
    <dgm:cxn modelId="{7B10DE30-B3E0-427C-B686-E900CE720273}" type="presParOf" srcId="{9BB1B616-81D8-4740-8315-F336075F5DB2}" destId="{EABAB4D1-617A-4D4D-992D-AC8E3A5AC16D}" srcOrd="5" destOrd="0" presId="urn:microsoft.com/office/officeart/2005/8/layout/vList3"/>
    <dgm:cxn modelId="{64D51613-8F68-41A3-AB70-AF2B6A68F3B3}" type="presParOf" srcId="{9BB1B616-81D8-4740-8315-F336075F5DB2}" destId="{8CC1E289-7FB3-42F3-A2C6-EEDCEA046663}" srcOrd="6" destOrd="0" presId="urn:microsoft.com/office/officeart/2005/8/layout/vList3"/>
    <dgm:cxn modelId="{74DC1640-23BB-41BF-B824-6894D8362873}" type="presParOf" srcId="{8CC1E289-7FB3-42F3-A2C6-EEDCEA046663}" destId="{A980F823-B359-4CA1-B674-38882E8B4637}" srcOrd="0" destOrd="0" presId="urn:microsoft.com/office/officeart/2005/8/layout/vList3"/>
    <dgm:cxn modelId="{41F175A5-2E8D-4BA0-90E5-D6F09174CD38}" type="presParOf" srcId="{8CC1E289-7FB3-42F3-A2C6-EEDCEA046663}" destId="{0C3CB805-E7FC-4132-8915-18D2ADE10BE8}" srcOrd="1" destOrd="0" presId="urn:microsoft.com/office/officeart/2005/8/layout/vList3"/>
    <dgm:cxn modelId="{6F1F0C7E-182B-4409-B8D2-CE049A4A1389}" type="presParOf" srcId="{9BB1B616-81D8-4740-8315-F336075F5DB2}" destId="{8ECA5B51-0B19-4EAD-9462-32836C65408D}" srcOrd="7" destOrd="0" presId="urn:microsoft.com/office/officeart/2005/8/layout/vList3"/>
    <dgm:cxn modelId="{27602A66-48F9-49C9-ACD7-013233D8AC28}" type="presParOf" srcId="{9BB1B616-81D8-4740-8315-F336075F5DB2}" destId="{07D2D631-D23E-4159-BEC4-970ADB12295A}" srcOrd="8" destOrd="0" presId="urn:microsoft.com/office/officeart/2005/8/layout/vList3"/>
    <dgm:cxn modelId="{356FBF11-E02D-46F7-B015-0CA8C49F2991}" type="presParOf" srcId="{07D2D631-D23E-4159-BEC4-970ADB12295A}" destId="{F12D84C1-BEE7-4DE0-AB16-73950C82BBB5}" srcOrd="0" destOrd="0" presId="urn:microsoft.com/office/officeart/2005/8/layout/vList3"/>
    <dgm:cxn modelId="{F1F08C19-B6A5-4D73-B231-F045B494ECB4}" type="presParOf" srcId="{07D2D631-D23E-4159-BEC4-970ADB12295A}" destId="{B19FE17E-9CCE-420E-9AD9-49D9F8FDE5B9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9999F8-B58E-46EB-BAE7-B8523509299A}" type="doc">
      <dgm:prSet loTypeId="urn:microsoft.com/office/officeart/2005/8/layout/hierarchy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402F043-B745-473E-8B7F-ACA2DACA447C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cap="all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j-lt"/>
            </a:rPr>
            <a:t>ДОХОДЫ БЮДЖЕТА</a:t>
          </a:r>
          <a:endParaRPr lang="ru-RU" dirty="0"/>
        </a:p>
      </dgm:t>
    </dgm:pt>
    <dgm:pt modelId="{4CF6B6FC-0A38-4866-B01A-88ACF5FF220B}" type="parTrans" cxnId="{D92BA2CF-DA0B-49F0-B0AA-4B82859A471A}">
      <dgm:prSet/>
      <dgm:spPr/>
      <dgm:t>
        <a:bodyPr/>
        <a:lstStyle/>
        <a:p>
          <a:endParaRPr lang="ru-RU"/>
        </a:p>
      </dgm:t>
    </dgm:pt>
    <dgm:pt modelId="{C45BF8E6-B0BB-406E-AA69-01D5F1166711}" type="sibTrans" cxnId="{D92BA2CF-DA0B-49F0-B0AA-4B82859A471A}">
      <dgm:prSet/>
      <dgm:spPr/>
      <dgm:t>
        <a:bodyPr/>
        <a:lstStyle/>
        <a:p>
          <a:endParaRPr lang="ru-RU"/>
        </a:p>
      </dgm:t>
    </dgm:pt>
    <dgm:pt modelId="{9374F88F-A3D7-449A-B1C9-C69DF26B236A}">
      <dgm:prSet phldrT="[Текст]"/>
      <dgm:spPr/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6BA1DDA0-2B61-4290-B489-CDA7983A11B2}" type="parTrans" cxnId="{1DC47020-761B-4414-BDBA-BD100EF3780D}">
      <dgm:prSet/>
      <dgm:spPr/>
      <dgm:t>
        <a:bodyPr/>
        <a:lstStyle/>
        <a:p>
          <a:endParaRPr lang="ru-RU"/>
        </a:p>
      </dgm:t>
    </dgm:pt>
    <dgm:pt modelId="{4DDED703-1E5A-4A16-B547-CFB59E5A4B59}" type="sibTrans" cxnId="{1DC47020-761B-4414-BDBA-BD100EF3780D}">
      <dgm:prSet/>
      <dgm:spPr/>
      <dgm:t>
        <a:bodyPr/>
        <a:lstStyle/>
        <a:p>
          <a:endParaRPr lang="ru-RU"/>
        </a:p>
      </dgm:t>
    </dgm:pt>
    <dgm:pt modelId="{922EDBCA-94A1-41C1-A670-C3C0408686B0}">
      <dgm:prSet phldrT="[Текст]"/>
      <dgm:spPr/>
      <dgm:t>
        <a:bodyPr/>
        <a:lstStyle/>
        <a:p>
          <a:r>
            <a:rPr lang="ru-RU" dirty="0" smtClean="0"/>
            <a:t>доходы от поступления налогов и сборов, предусмотренных законодательством Российской Федерации о налогах и сборах, а также пеней и штрафов по ним</a:t>
          </a:r>
        </a:p>
      </dgm:t>
    </dgm:pt>
    <dgm:pt modelId="{C5F23536-89FE-4934-A1A5-59E09A82B676}" type="parTrans" cxnId="{E315C343-4994-4A90-AB9C-493133FA8C83}">
      <dgm:prSet/>
      <dgm:spPr/>
      <dgm:t>
        <a:bodyPr/>
        <a:lstStyle/>
        <a:p>
          <a:endParaRPr lang="ru-RU"/>
        </a:p>
      </dgm:t>
    </dgm:pt>
    <dgm:pt modelId="{BAA3CFAF-FEE0-4A10-A684-8EF4C6491ECD}" type="sibTrans" cxnId="{E315C343-4994-4A90-AB9C-493133FA8C83}">
      <dgm:prSet/>
      <dgm:spPr/>
      <dgm:t>
        <a:bodyPr/>
        <a:lstStyle/>
        <a:p>
          <a:endParaRPr lang="ru-RU"/>
        </a:p>
      </dgm:t>
    </dgm:pt>
    <dgm:pt modelId="{59408540-BB21-404E-9EA8-B053043F278C}">
      <dgm:prSet phldrT="[Текст]"/>
      <dgm:spPr/>
      <dgm:t>
        <a:bodyPr/>
        <a:lstStyle/>
        <a:p>
          <a:r>
            <a:rPr lang="ru-RU" dirty="0" smtClean="0"/>
            <a:t>Неналоговые доходы</a:t>
          </a:r>
          <a:endParaRPr lang="ru-RU" dirty="0"/>
        </a:p>
      </dgm:t>
    </dgm:pt>
    <dgm:pt modelId="{BE1FA511-B64C-4452-B72D-5B0123DE30F0}" type="parTrans" cxnId="{6D087BA3-90FC-4D25-8386-789E4D83556D}">
      <dgm:prSet/>
      <dgm:spPr/>
      <dgm:t>
        <a:bodyPr/>
        <a:lstStyle/>
        <a:p>
          <a:endParaRPr lang="ru-RU"/>
        </a:p>
      </dgm:t>
    </dgm:pt>
    <dgm:pt modelId="{D53A2768-64A7-414B-91EF-7FC2512787BA}" type="sibTrans" cxnId="{6D087BA3-90FC-4D25-8386-789E4D83556D}">
      <dgm:prSet/>
      <dgm:spPr/>
      <dgm:t>
        <a:bodyPr/>
        <a:lstStyle/>
        <a:p>
          <a:endParaRPr lang="ru-RU"/>
        </a:p>
      </dgm:t>
    </dgm:pt>
    <dgm:pt modelId="{F228EF9B-AA05-4ADD-8AA7-BDF36202129C}">
      <dgm:prSet phldrT="[Текст]"/>
      <dgm:spPr/>
      <dgm:t>
        <a:bodyPr/>
        <a:lstStyle/>
        <a:p>
          <a:r>
            <a:rPr lang="ru-RU" dirty="0" smtClean="0"/>
            <a:t>доходы от использования и продажи имущества, находящегося в муниципальной собственности, от платы за негативное воздействие на окружающую среду, а также иные платежи в виде штрафов, санкций за нарушение законодательства</a:t>
          </a:r>
        </a:p>
      </dgm:t>
    </dgm:pt>
    <dgm:pt modelId="{DD07BDCF-76C3-4302-BF4A-8AE03EF758E4}" type="parTrans" cxnId="{9C2EF070-99AB-4648-80E3-92E46A046A5C}">
      <dgm:prSet/>
      <dgm:spPr/>
      <dgm:t>
        <a:bodyPr/>
        <a:lstStyle/>
        <a:p>
          <a:endParaRPr lang="ru-RU"/>
        </a:p>
      </dgm:t>
    </dgm:pt>
    <dgm:pt modelId="{4C6AC448-FBD8-4CA3-9512-7864A72298BD}" type="sibTrans" cxnId="{9C2EF070-99AB-4648-80E3-92E46A046A5C}">
      <dgm:prSet/>
      <dgm:spPr/>
      <dgm:t>
        <a:bodyPr/>
        <a:lstStyle/>
        <a:p>
          <a:endParaRPr lang="ru-RU"/>
        </a:p>
      </dgm:t>
    </dgm:pt>
    <dgm:pt modelId="{7741B82B-A620-4E3D-BF33-7F293E0053B6}">
      <dgm:prSet/>
      <dgm:spPr/>
      <dgm:t>
        <a:bodyPr/>
        <a:lstStyle/>
        <a:p>
          <a:r>
            <a:rPr lang="ru-RU" dirty="0" smtClean="0"/>
            <a:t>Безвозмездные поступления</a:t>
          </a:r>
          <a:endParaRPr lang="ru-RU" dirty="0"/>
        </a:p>
      </dgm:t>
    </dgm:pt>
    <dgm:pt modelId="{6835F489-5716-46DC-A1BF-7F30244EF3BA}" type="parTrans" cxnId="{C3683855-DE2D-4E56-998A-25F07104A0E7}">
      <dgm:prSet/>
      <dgm:spPr/>
      <dgm:t>
        <a:bodyPr/>
        <a:lstStyle/>
        <a:p>
          <a:endParaRPr lang="ru-RU"/>
        </a:p>
      </dgm:t>
    </dgm:pt>
    <dgm:pt modelId="{EB17C21C-0665-4237-A0FD-7D8B5029B1D8}" type="sibTrans" cxnId="{C3683855-DE2D-4E56-998A-25F07104A0E7}">
      <dgm:prSet/>
      <dgm:spPr/>
      <dgm:t>
        <a:bodyPr/>
        <a:lstStyle/>
        <a:p>
          <a:endParaRPr lang="ru-RU"/>
        </a:p>
      </dgm:t>
    </dgm:pt>
    <dgm:pt modelId="{1FBABAD8-77C5-4C3A-9CBC-8BC882FDF1CC}">
      <dgm:prSet/>
      <dgm:spPr/>
      <dgm:t>
        <a:bodyPr/>
        <a:lstStyle/>
        <a:p>
          <a:r>
            <a:rPr lang="ru-RU" dirty="0" smtClean="0"/>
            <a:t>средства, получаемые из других бюджетов бюджетной системы Российской Федерации,  и прочие безвозмездные поступления от физических и юридических лиц , в том числе добровольные пожертвования</a:t>
          </a:r>
          <a:endParaRPr lang="ru-RU" dirty="0"/>
        </a:p>
      </dgm:t>
    </dgm:pt>
    <dgm:pt modelId="{C1967C83-37ED-439A-9BCE-A8E1841CE629}" type="parTrans" cxnId="{B95D299A-660E-4C00-8383-9F477DBC5FA0}">
      <dgm:prSet/>
      <dgm:spPr/>
      <dgm:t>
        <a:bodyPr/>
        <a:lstStyle/>
        <a:p>
          <a:endParaRPr lang="ru-RU"/>
        </a:p>
      </dgm:t>
    </dgm:pt>
    <dgm:pt modelId="{C51CC665-F0CB-4043-944C-714DCEE052D6}" type="sibTrans" cxnId="{B95D299A-660E-4C00-8383-9F477DBC5FA0}">
      <dgm:prSet/>
      <dgm:spPr/>
      <dgm:t>
        <a:bodyPr/>
        <a:lstStyle/>
        <a:p>
          <a:endParaRPr lang="ru-RU"/>
        </a:p>
      </dgm:t>
    </dgm:pt>
    <dgm:pt modelId="{7DC80FDB-7C7D-4915-8677-B207611BA138}" type="pres">
      <dgm:prSet presAssocID="{599999F8-B58E-46EB-BAE7-B8523509299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0E54D6-E94D-433E-AF08-0B4C0E106FC8}" type="pres">
      <dgm:prSet presAssocID="{0402F043-B745-473E-8B7F-ACA2DACA447C}" presName="vertOne" presStyleCnt="0"/>
      <dgm:spPr/>
    </dgm:pt>
    <dgm:pt modelId="{FB59B117-09F5-416F-82BE-8735EE1E80CE}" type="pres">
      <dgm:prSet presAssocID="{0402F043-B745-473E-8B7F-ACA2DACA447C}" presName="txOne" presStyleLbl="node0" presStyleIdx="0" presStyleCnt="1" custScaleY="44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5E7E78-F185-4ADA-98A3-98648E248946}" type="pres">
      <dgm:prSet presAssocID="{0402F043-B745-473E-8B7F-ACA2DACA447C}" presName="parTransOne" presStyleCnt="0"/>
      <dgm:spPr/>
    </dgm:pt>
    <dgm:pt modelId="{7D987DCB-CB51-4D35-AE08-255840870B92}" type="pres">
      <dgm:prSet presAssocID="{0402F043-B745-473E-8B7F-ACA2DACA447C}" presName="horzOne" presStyleCnt="0"/>
      <dgm:spPr/>
    </dgm:pt>
    <dgm:pt modelId="{DAC69AF7-5EDA-456F-87E5-F7AB4AAA4D44}" type="pres">
      <dgm:prSet presAssocID="{9374F88F-A3D7-449A-B1C9-C69DF26B236A}" presName="vertTwo" presStyleCnt="0"/>
      <dgm:spPr/>
    </dgm:pt>
    <dgm:pt modelId="{09F557D2-F8A3-42CB-A96E-169A315D8893}" type="pres">
      <dgm:prSet presAssocID="{9374F88F-A3D7-449A-B1C9-C69DF26B236A}" presName="txTwo" presStyleLbl="node2" presStyleIdx="0" presStyleCnt="3" custScaleY="58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52A847-0980-49F9-A4F6-E32562B02F3D}" type="pres">
      <dgm:prSet presAssocID="{9374F88F-A3D7-449A-B1C9-C69DF26B236A}" presName="parTransTwo" presStyleCnt="0"/>
      <dgm:spPr/>
    </dgm:pt>
    <dgm:pt modelId="{EC861FD3-7131-4759-94A2-0225804A35A5}" type="pres">
      <dgm:prSet presAssocID="{9374F88F-A3D7-449A-B1C9-C69DF26B236A}" presName="horzTwo" presStyleCnt="0"/>
      <dgm:spPr/>
    </dgm:pt>
    <dgm:pt modelId="{CA30D459-B1C8-44C2-988F-5FFDCDB0B3A9}" type="pres">
      <dgm:prSet presAssocID="{922EDBCA-94A1-41C1-A670-C3C0408686B0}" presName="vertThree" presStyleCnt="0"/>
      <dgm:spPr/>
    </dgm:pt>
    <dgm:pt modelId="{FB10574C-7B79-4DCC-B4AC-CCE4B78044F3}" type="pres">
      <dgm:prSet presAssocID="{922EDBCA-94A1-41C1-A670-C3C0408686B0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C67990-F9B1-48EA-9F6D-FF050AC3CBF9}" type="pres">
      <dgm:prSet presAssocID="{922EDBCA-94A1-41C1-A670-C3C0408686B0}" presName="horzThree" presStyleCnt="0"/>
      <dgm:spPr/>
    </dgm:pt>
    <dgm:pt modelId="{07404A27-6212-4851-A500-AECD9EF7AF6E}" type="pres">
      <dgm:prSet presAssocID="{4DDED703-1E5A-4A16-B547-CFB59E5A4B59}" presName="sibSpaceTwo" presStyleCnt="0"/>
      <dgm:spPr/>
    </dgm:pt>
    <dgm:pt modelId="{DBDC1B46-0BB0-489F-8CC7-BDFCEA3763A6}" type="pres">
      <dgm:prSet presAssocID="{59408540-BB21-404E-9EA8-B053043F278C}" presName="vertTwo" presStyleCnt="0"/>
      <dgm:spPr/>
    </dgm:pt>
    <dgm:pt modelId="{77E8BD2F-1B35-47BB-AA57-5D4E57FE481F}" type="pres">
      <dgm:prSet presAssocID="{59408540-BB21-404E-9EA8-B053043F278C}" presName="txTwo" presStyleLbl="node2" presStyleIdx="1" presStyleCnt="3" custScaleY="58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B88254-3773-4C44-8BCE-5986D3E6B7F3}" type="pres">
      <dgm:prSet presAssocID="{59408540-BB21-404E-9EA8-B053043F278C}" presName="parTransTwo" presStyleCnt="0"/>
      <dgm:spPr/>
    </dgm:pt>
    <dgm:pt modelId="{A31C3CC6-B056-4A98-82BA-AF7D36D08279}" type="pres">
      <dgm:prSet presAssocID="{59408540-BB21-404E-9EA8-B053043F278C}" presName="horzTwo" presStyleCnt="0"/>
      <dgm:spPr/>
    </dgm:pt>
    <dgm:pt modelId="{72AD447C-607F-4615-A64E-ED8CF4379E0C}" type="pres">
      <dgm:prSet presAssocID="{F228EF9B-AA05-4ADD-8AA7-BDF36202129C}" presName="vertThree" presStyleCnt="0"/>
      <dgm:spPr/>
    </dgm:pt>
    <dgm:pt modelId="{16705A0C-727B-48A1-986B-C7A789DFA051}" type="pres">
      <dgm:prSet presAssocID="{F228EF9B-AA05-4ADD-8AA7-BDF36202129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F597AB-3997-42F5-AB27-8323593F8598}" type="pres">
      <dgm:prSet presAssocID="{F228EF9B-AA05-4ADD-8AA7-BDF36202129C}" presName="horzThree" presStyleCnt="0"/>
      <dgm:spPr/>
    </dgm:pt>
    <dgm:pt modelId="{2955162E-1649-44A0-8CCC-6979A48BF88D}" type="pres">
      <dgm:prSet presAssocID="{D53A2768-64A7-414B-91EF-7FC2512787BA}" presName="sibSpaceTwo" presStyleCnt="0"/>
      <dgm:spPr/>
    </dgm:pt>
    <dgm:pt modelId="{15DACFF8-614E-4607-875C-CBA3A869A00C}" type="pres">
      <dgm:prSet presAssocID="{7741B82B-A620-4E3D-BF33-7F293E0053B6}" presName="vertTwo" presStyleCnt="0"/>
      <dgm:spPr/>
    </dgm:pt>
    <dgm:pt modelId="{B30E0756-D7A5-4BC0-88FC-D2089258491C}" type="pres">
      <dgm:prSet presAssocID="{7741B82B-A620-4E3D-BF33-7F293E0053B6}" presName="txTwo" presStyleLbl="node2" presStyleIdx="2" presStyleCnt="3" custScaleY="61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8A8F67-7150-42BA-AA6A-010196255477}" type="pres">
      <dgm:prSet presAssocID="{7741B82B-A620-4E3D-BF33-7F293E0053B6}" presName="parTransTwo" presStyleCnt="0"/>
      <dgm:spPr/>
    </dgm:pt>
    <dgm:pt modelId="{5A95E09B-9205-4754-A078-542E67B07AD2}" type="pres">
      <dgm:prSet presAssocID="{7741B82B-A620-4E3D-BF33-7F293E0053B6}" presName="horzTwo" presStyleCnt="0"/>
      <dgm:spPr/>
    </dgm:pt>
    <dgm:pt modelId="{22615B46-96EC-4341-BC4A-2815B481477A}" type="pres">
      <dgm:prSet presAssocID="{1FBABAD8-77C5-4C3A-9CBC-8BC882FDF1CC}" presName="vertThree" presStyleCnt="0"/>
      <dgm:spPr/>
    </dgm:pt>
    <dgm:pt modelId="{64543AB2-35CD-4780-9A8B-5EF1684EAF95}" type="pres">
      <dgm:prSet presAssocID="{1FBABAD8-77C5-4C3A-9CBC-8BC882FDF1CC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2705D4-EB8E-431C-8643-1CDF110F7AF0}" type="pres">
      <dgm:prSet presAssocID="{1FBABAD8-77C5-4C3A-9CBC-8BC882FDF1CC}" presName="horzThree" presStyleCnt="0"/>
      <dgm:spPr/>
    </dgm:pt>
  </dgm:ptLst>
  <dgm:cxnLst>
    <dgm:cxn modelId="{E315C343-4994-4A90-AB9C-493133FA8C83}" srcId="{9374F88F-A3D7-449A-B1C9-C69DF26B236A}" destId="{922EDBCA-94A1-41C1-A670-C3C0408686B0}" srcOrd="0" destOrd="0" parTransId="{C5F23536-89FE-4934-A1A5-59E09A82B676}" sibTransId="{BAA3CFAF-FEE0-4A10-A684-8EF4C6491ECD}"/>
    <dgm:cxn modelId="{6D087BA3-90FC-4D25-8386-789E4D83556D}" srcId="{0402F043-B745-473E-8B7F-ACA2DACA447C}" destId="{59408540-BB21-404E-9EA8-B053043F278C}" srcOrd="1" destOrd="0" parTransId="{BE1FA511-B64C-4452-B72D-5B0123DE30F0}" sibTransId="{D53A2768-64A7-414B-91EF-7FC2512787BA}"/>
    <dgm:cxn modelId="{46EBAA80-E1C8-485B-A879-2E4C60F74C5A}" type="presOf" srcId="{922EDBCA-94A1-41C1-A670-C3C0408686B0}" destId="{FB10574C-7B79-4DCC-B4AC-CCE4B78044F3}" srcOrd="0" destOrd="0" presId="urn:microsoft.com/office/officeart/2005/8/layout/hierarchy4"/>
    <dgm:cxn modelId="{D92BA2CF-DA0B-49F0-B0AA-4B82859A471A}" srcId="{599999F8-B58E-46EB-BAE7-B8523509299A}" destId="{0402F043-B745-473E-8B7F-ACA2DACA447C}" srcOrd="0" destOrd="0" parTransId="{4CF6B6FC-0A38-4866-B01A-88ACF5FF220B}" sibTransId="{C45BF8E6-B0BB-406E-AA69-01D5F1166711}"/>
    <dgm:cxn modelId="{B13A72C5-03AB-49FD-88D2-3403EEDBB0F6}" type="presOf" srcId="{7741B82B-A620-4E3D-BF33-7F293E0053B6}" destId="{B30E0756-D7A5-4BC0-88FC-D2089258491C}" srcOrd="0" destOrd="0" presId="urn:microsoft.com/office/officeart/2005/8/layout/hierarchy4"/>
    <dgm:cxn modelId="{EE741321-94A0-448D-8CEE-2E57C73F69A4}" type="presOf" srcId="{599999F8-B58E-46EB-BAE7-B8523509299A}" destId="{7DC80FDB-7C7D-4915-8677-B207611BA138}" srcOrd="0" destOrd="0" presId="urn:microsoft.com/office/officeart/2005/8/layout/hierarchy4"/>
    <dgm:cxn modelId="{2FC07DFD-6DC1-4EB2-8B41-E0574D81820C}" type="presOf" srcId="{59408540-BB21-404E-9EA8-B053043F278C}" destId="{77E8BD2F-1B35-47BB-AA57-5D4E57FE481F}" srcOrd="0" destOrd="0" presId="urn:microsoft.com/office/officeart/2005/8/layout/hierarchy4"/>
    <dgm:cxn modelId="{9AE90B33-9CEF-404A-A276-44116C427B38}" type="presOf" srcId="{0402F043-B745-473E-8B7F-ACA2DACA447C}" destId="{FB59B117-09F5-416F-82BE-8735EE1E80CE}" srcOrd="0" destOrd="0" presId="urn:microsoft.com/office/officeart/2005/8/layout/hierarchy4"/>
    <dgm:cxn modelId="{9C2EF070-99AB-4648-80E3-92E46A046A5C}" srcId="{59408540-BB21-404E-9EA8-B053043F278C}" destId="{F228EF9B-AA05-4ADD-8AA7-BDF36202129C}" srcOrd="0" destOrd="0" parTransId="{DD07BDCF-76C3-4302-BF4A-8AE03EF758E4}" sibTransId="{4C6AC448-FBD8-4CA3-9512-7864A72298BD}"/>
    <dgm:cxn modelId="{CBBFE282-F8D4-458B-BF6C-A7A026F93143}" type="presOf" srcId="{9374F88F-A3D7-449A-B1C9-C69DF26B236A}" destId="{09F557D2-F8A3-42CB-A96E-169A315D8893}" srcOrd="0" destOrd="0" presId="urn:microsoft.com/office/officeart/2005/8/layout/hierarchy4"/>
    <dgm:cxn modelId="{1DC47020-761B-4414-BDBA-BD100EF3780D}" srcId="{0402F043-B745-473E-8B7F-ACA2DACA447C}" destId="{9374F88F-A3D7-449A-B1C9-C69DF26B236A}" srcOrd="0" destOrd="0" parTransId="{6BA1DDA0-2B61-4290-B489-CDA7983A11B2}" sibTransId="{4DDED703-1E5A-4A16-B547-CFB59E5A4B59}"/>
    <dgm:cxn modelId="{C3683855-DE2D-4E56-998A-25F07104A0E7}" srcId="{0402F043-B745-473E-8B7F-ACA2DACA447C}" destId="{7741B82B-A620-4E3D-BF33-7F293E0053B6}" srcOrd="2" destOrd="0" parTransId="{6835F489-5716-46DC-A1BF-7F30244EF3BA}" sibTransId="{EB17C21C-0665-4237-A0FD-7D8B5029B1D8}"/>
    <dgm:cxn modelId="{AE38F98D-D72C-40AC-83F5-60BDF65BE692}" type="presOf" srcId="{F228EF9B-AA05-4ADD-8AA7-BDF36202129C}" destId="{16705A0C-727B-48A1-986B-C7A789DFA051}" srcOrd="0" destOrd="0" presId="urn:microsoft.com/office/officeart/2005/8/layout/hierarchy4"/>
    <dgm:cxn modelId="{B95D299A-660E-4C00-8383-9F477DBC5FA0}" srcId="{7741B82B-A620-4E3D-BF33-7F293E0053B6}" destId="{1FBABAD8-77C5-4C3A-9CBC-8BC882FDF1CC}" srcOrd="0" destOrd="0" parTransId="{C1967C83-37ED-439A-9BCE-A8E1841CE629}" sibTransId="{C51CC665-F0CB-4043-944C-714DCEE052D6}"/>
    <dgm:cxn modelId="{1A372541-0B4D-428E-B4F1-F557F90D13A3}" type="presOf" srcId="{1FBABAD8-77C5-4C3A-9CBC-8BC882FDF1CC}" destId="{64543AB2-35CD-4780-9A8B-5EF1684EAF95}" srcOrd="0" destOrd="0" presId="urn:microsoft.com/office/officeart/2005/8/layout/hierarchy4"/>
    <dgm:cxn modelId="{C01F7D09-2904-46E4-A576-E7B5A432692F}" type="presParOf" srcId="{7DC80FDB-7C7D-4915-8677-B207611BA138}" destId="{930E54D6-E94D-433E-AF08-0B4C0E106FC8}" srcOrd="0" destOrd="0" presId="urn:microsoft.com/office/officeart/2005/8/layout/hierarchy4"/>
    <dgm:cxn modelId="{EA014F76-4CEF-4AEA-8FD3-41E97BE60C03}" type="presParOf" srcId="{930E54D6-E94D-433E-AF08-0B4C0E106FC8}" destId="{FB59B117-09F5-416F-82BE-8735EE1E80CE}" srcOrd="0" destOrd="0" presId="urn:microsoft.com/office/officeart/2005/8/layout/hierarchy4"/>
    <dgm:cxn modelId="{622F92CD-25A4-4091-A9E8-4786B0C724BF}" type="presParOf" srcId="{930E54D6-E94D-433E-AF08-0B4C0E106FC8}" destId="{405E7E78-F185-4ADA-98A3-98648E248946}" srcOrd="1" destOrd="0" presId="urn:microsoft.com/office/officeart/2005/8/layout/hierarchy4"/>
    <dgm:cxn modelId="{E3C4064C-5915-4489-BEFF-220808E040AE}" type="presParOf" srcId="{930E54D6-E94D-433E-AF08-0B4C0E106FC8}" destId="{7D987DCB-CB51-4D35-AE08-255840870B92}" srcOrd="2" destOrd="0" presId="urn:microsoft.com/office/officeart/2005/8/layout/hierarchy4"/>
    <dgm:cxn modelId="{C7373F8C-7B37-4269-A06A-A2DE0530A6F7}" type="presParOf" srcId="{7D987DCB-CB51-4D35-AE08-255840870B92}" destId="{DAC69AF7-5EDA-456F-87E5-F7AB4AAA4D44}" srcOrd="0" destOrd="0" presId="urn:microsoft.com/office/officeart/2005/8/layout/hierarchy4"/>
    <dgm:cxn modelId="{8C4D3E5E-4A8A-4181-82D2-D04A672CE128}" type="presParOf" srcId="{DAC69AF7-5EDA-456F-87E5-F7AB4AAA4D44}" destId="{09F557D2-F8A3-42CB-A96E-169A315D8893}" srcOrd="0" destOrd="0" presId="urn:microsoft.com/office/officeart/2005/8/layout/hierarchy4"/>
    <dgm:cxn modelId="{15729FCB-9BC9-494D-9841-561F1C54518D}" type="presParOf" srcId="{DAC69AF7-5EDA-456F-87E5-F7AB4AAA4D44}" destId="{4D52A847-0980-49F9-A4F6-E32562B02F3D}" srcOrd="1" destOrd="0" presId="urn:microsoft.com/office/officeart/2005/8/layout/hierarchy4"/>
    <dgm:cxn modelId="{6EC1EEFD-511E-439E-A831-E5530737F1D2}" type="presParOf" srcId="{DAC69AF7-5EDA-456F-87E5-F7AB4AAA4D44}" destId="{EC861FD3-7131-4759-94A2-0225804A35A5}" srcOrd="2" destOrd="0" presId="urn:microsoft.com/office/officeart/2005/8/layout/hierarchy4"/>
    <dgm:cxn modelId="{E57EA568-C568-4C71-8CB1-47F9D3DA8B52}" type="presParOf" srcId="{EC861FD3-7131-4759-94A2-0225804A35A5}" destId="{CA30D459-B1C8-44C2-988F-5FFDCDB0B3A9}" srcOrd="0" destOrd="0" presId="urn:microsoft.com/office/officeart/2005/8/layout/hierarchy4"/>
    <dgm:cxn modelId="{6658C5F2-C07E-4858-9ADA-FBCB21DAE831}" type="presParOf" srcId="{CA30D459-B1C8-44C2-988F-5FFDCDB0B3A9}" destId="{FB10574C-7B79-4DCC-B4AC-CCE4B78044F3}" srcOrd="0" destOrd="0" presId="urn:microsoft.com/office/officeart/2005/8/layout/hierarchy4"/>
    <dgm:cxn modelId="{9E29E08A-4A37-4F9F-AC61-E7BF03863394}" type="presParOf" srcId="{CA30D459-B1C8-44C2-988F-5FFDCDB0B3A9}" destId="{C7C67990-F9B1-48EA-9F6D-FF050AC3CBF9}" srcOrd="1" destOrd="0" presId="urn:microsoft.com/office/officeart/2005/8/layout/hierarchy4"/>
    <dgm:cxn modelId="{5B84EF39-3FD8-4CB9-B81E-0B60BA70BDAD}" type="presParOf" srcId="{7D987DCB-CB51-4D35-AE08-255840870B92}" destId="{07404A27-6212-4851-A500-AECD9EF7AF6E}" srcOrd="1" destOrd="0" presId="urn:microsoft.com/office/officeart/2005/8/layout/hierarchy4"/>
    <dgm:cxn modelId="{FEA2F6BB-BAC5-4C37-925A-A76228B1ECF2}" type="presParOf" srcId="{7D987DCB-CB51-4D35-AE08-255840870B92}" destId="{DBDC1B46-0BB0-489F-8CC7-BDFCEA3763A6}" srcOrd="2" destOrd="0" presId="urn:microsoft.com/office/officeart/2005/8/layout/hierarchy4"/>
    <dgm:cxn modelId="{25E66EDC-30F7-4127-8161-317CEB6D5905}" type="presParOf" srcId="{DBDC1B46-0BB0-489F-8CC7-BDFCEA3763A6}" destId="{77E8BD2F-1B35-47BB-AA57-5D4E57FE481F}" srcOrd="0" destOrd="0" presId="urn:microsoft.com/office/officeart/2005/8/layout/hierarchy4"/>
    <dgm:cxn modelId="{5B18A9FB-098E-4235-B7AF-7A7B3BBEEC77}" type="presParOf" srcId="{DBDC1B46-0BB0-489F-8CC7-BDFCEA3763A6}" destId="{1DB88254-3773-4C44-8BCE-5986D3E6B7F3}" srcOrd="1" destOrd="0" presId="urn:microsoft.com/office/officeart/2005/8/layout/hierarchy4"/>
    <dgm:cxn modelId="{B705347C-495F-429F-AE91-90168B29614F}" type="presParOf" srcId="{DBDC1B46-0BB0-489F-8CC7-BDFCEA3763A6}" destId="{A31C3CC6-B056-4A98-82BA-AF7D36D08279}" srcOrd="2" destOrd="0" presId="urn:microsoft.com/office/officeart/2005/8/layout/hierarchy4"/>
    <dgm:cxn modelId="{1D4441C4-B515-4C28-B38E-181455FC5E58}" type="presParOf" srcId="{A31C3CC6-B056-4A98-82BA-AF7D36D08279}" destId="{72AD447C-607F-4615-A64E-ED8CF4379E0C}" srcOrd="0" destOrd="0" presId="urn:microsoft.com/office/officeart/2005/8/layout/hierarchy4"/>
    <dgm:cxn modelId="{FF16DEF0-8923-49B1-8E17-392FF89A5E5B}" type="presParOf" srcId="{72AD447C-607F-4615-A64E-ED8CF4379E0C}" destId="{16705A0C-727B-48A1-986B-C7A789DFA051}" srcOrd="0" destOrd="0" presId="urn:microsoft.com/office/officeart/2005/8/layout/hierarchy4"/>
    <dgm:cxn modelId="{EAC30F8C-9576-465E-ABAB-4E8B2F5AB56B}" type="presParOf" srcId="{72AD447C-607F-4615-A64E-ED8CF4379E0C}" destId="{99F597AB-3997-42F5-AB27-8323593F8598}" srcOrd="1" destOrd="0" presId="urn:microsoft.com/office/officeart/2005/8/layout/hierarchy4"/>
    <dgm:cxn modelId="{488A9044-1953-438E-9732-5C86891B40E0}" type="presParOf" srcId="{7D987DCB-CB51-4D35-AE08-255840870B92}" destId="{2955162E-1649-44A0-8CCC-6979A48BF88D}" srcOrd="3" destOrd="0" presId="urn:microsoft.com/office/officeart/2005/8/layout/hierarchy4"/>
    <dgm:cxn modelId="{CD64B453-69A1-4C62-B85C-8F999203288F}" type="presParOf" srcId="{7D987DCB-CB51-4D35-AE08-255840870B92}" destId="{15DACFF8-614E-4607-875C-CBA3A869A00C}" srcOrd="4" destOrd="0" presId="urn:microsoft.com/office/officeart/2005/8/layout/hierarchy4"/>
    <dgm:cxn modelId="{D65A4035-89D8-43CD-B181-657ED5C9B0A5}" type="presParOf" srcId="{15DACFF8-614E-4607-875C-CBA3A869A00C}" destId="{B30E0756-D7A5-4BC0-88FC-D2089258491C}" srcOrd="0" destOrd="0" presId="urn:microsoft.com/office/officeart/2005/8/layout/hierarchy4"/>
    <dgm:cxn modelId="{CB68328F-CD28-4F7A-95C8-06923CF877B8}" type="presParOf" srcId="{15DACFF8-614E-4607-875C-CBA3A869A00C}" destId="{3B8A8F67-7150-42BA-AA6A-010196255477}" srcOrd="1" destOrd="0" presId="urn:microsoft.com/office/officeart/2005/8/layout/hierarchy4"/>
    <dgm:cxn modelId="{A2253E7D-5588-477E-9AAA-813326199F44}" type="presParOf" srcId="{15DACFF8-614E-4607-875C-CBA3A869A00C}" destId="{5A95E09B-9205-4754-A078-542E67B07AD2}" srcOrd="2" destOrd="0" presId="urn:microsoft.com/office/officeart/2005/8/layout/hierarchy4"/>
    <dgm:cxn modelId="{E3E9F584-C917-416A-9E10-6A20C4599FC5}" type="presParOf" srcId="{5A95E09B-9205-4754-A078-542E67B07AD2}" destId="{22615B46-96EC-4341-BC4A-2815B481477A}" srcOrd="0" destOrd="0" presId="urn:microsoft.com/office/officeart/2005/8/layout/hierarchy4"/>
    <dgm:cxn modelId="{F70FA259-2691-4CCB-9C87-297CCAB3E17F}" type="presParOf" srcId="{22615B46-96EC-4341-BC4A-2815B481477A}" destId="{64543AB2-35CD-4780-9A8B-5EF1684EAF95}" srcOrd="0" destOrd="0" presId="urn:microsoft.com/office/officeart/2005/8/layout/hierarchy4"/>
    <dgm:cxn modelId="{DC97DC17-2567-4A29-855F-4CD807FC619F}" type="presParOf" srcId="{22615B46-96EC-4341-BC4A-2815B481477A}" destId="{D22705D4-EB8E-431C-8643-1CDF110F7AF0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5FC433-A79C-45BF-928F-D45CDE83BB39}" type="doc">
      <dgm:prSet loTypeId="urn:microsoft.com/office/officeart/2005/8/layout/lProcess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C5018A-A4D5-419D-AA12-DA22AFC49A3D}">
      <dgm:prSet phldrT="[Текст]"/>
      <dgm:spPr/>
      <dgm:t>
        <a:bodyPr/>
        <a:lstStyle/>
        <a:p>
          <a:r>
            <a:rPr lang="ru-RU" b="1" smtClean="0"/>
            <a:t>2 </a:t>
          </a:r>
          <a:r>
            <a:rPr lang="ru-RU" b="1" smtClean="0"/>
            <a:t>099,0</a:t>
          </a:r>
          <a:endParaRPr lang="ru-RU" b="1" dirty="0"/>
        </a:p>
      </dgm:t>
    </dgm:pt>
    <dgm:pt modelId="{CBA8A3E2-B06D-4410-A82A-8DEA80847955}" type="parTrans" cxnId="{1CB8C18D-0D32-4A4F-A5B1-88B5D21EC055}">
      <dgm:prSet/>
      <dgm:spPr/>
      <dgm:t>
        <a:bodyPr/>
        <a:lstStyle/>
        <a:p>
          <a:endParaRPr lang="ru-RU"/>
        </a:p>
      </dgm:t>
    </dgm:pt>
    <dgm:pt modelId="{A0B71D80-2A44-408F-AF21-07FD8FE2F575}" type="sibTrans" cxnId="{1CB8C18D-0D32-4A4F-A5B1-88B5D21EC055}">
      <dgm:prSet/>
      <dgm:spPr/>
      <dgm:t>
        <a:bodyPr/>
        <a:lstStyle/>
        <a:p>
          <a:endParaRPr lang="ru-RU"/>
        </a:p>
      </dgm:t>
    </dgm:pt>
    <dgm:pt modelId="{EEC0D130-FAA8-417E-B41F-F97CB867A4D1}">
      <dgm:prSet phldrT="[Текст]"/>
      <dgm:spPr/>
      <dgm:t>
        <a:bodyPr/>
        <a:lstStyle/>
        <a:p>
          <a:pPr algn="ctr"/>
          <a:r>
            <a:rPr lang="ru-RU" b="1" smtClean="0"/>
            <a:t>2 </a:t>
          </a:r>
          <a:r>
            <a:rPr lang="ru-RU" b="1" smtClean="0"/>
            <a:t>124,0</a:t>
          </a:r>
          <a:endParaRPr lang="ru-RU" b="1" dirty="0"/>
        </a:p>
      </dgm:t>
    </dgm:pt>
    <dgm:pt modelId="{9FD56107-E062-4638-A762-C7E4B6579479}" type="parTrans" cxnId="{71AA7D3D-262E-4341-8D36-AEFA05B6960F}">
      <dgm:prSet/>
      <dgm:spPr/>
      <dgm:t>
        <a:bodyPr/>
        <a:lstStyle/>
        <a:p>
          <a:endParaRPr lang="ru-RU"/>
        </a:p>
      </dgm:t>
    </dgm:pt>
    <dgm:pt modelId="{C228001B-B569-421E-96BF-CA27388658E5}" type="sibTrans" cxnId="{71AA7D3D-262E-4341-8D36-AEFA05B6960F}">
      <dgm:prSet/>
      <dgm:spPr/>
      <dgm:t>
        <a:bodyPr/>
        <a:lstStyle/>
        <a:p>
          <a:endParaRPr lang="ru-RU"/>
        </a:p>
      </dgm:t>
    </dgm:pt>
    <dgm:pt modelId="{45496772-22AA-4E75-88D3-A952CFC890D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600" b="1" dirty="0"/>
        </a:p>
      </dgm:t>
    </dgm:pt>
    <dgm:pt modelId="{72E55F5C-2D01-47A8-BC6A-D07BB85E4921}" type="parTrans" cxnId="{36680DD6-FE80-4F1B-A974-3BFE927764AF}">
      <dgm:prSet/>
      <dgm:spPr/>
      <dgm:t>
        <a:bodyPr/>
        <a:lstStyle/>
        <a:p>
          <a:endParaRPr lang="ru-RU"/>
        </a:p>
      </dgm:t>
    </dgm:pt>
    <dgm:pt modelId="{9FAEBAB9-9AF4-4377-AFEB-0AB71E189057}" type="sibTrans" cxnId="{36680DD6-FE80-4F1B-A974-3BFE927764AF}">
      <dgm:prSet/>
      <dgm:spPr/>
      <dgm:t>
        <a:bodyPr/>
        <a:lstStyle/>
        <a:p>
          <a:endParaRPr lang="ru-RU"/>
        </a:p>
      </dgm:t>
    </dgm:pt>
    <dgm:pt modelId="{132DDAFE-29AD-4E0A-95AD-1E8BC3161E9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Год</a:t>
          </a:r>
          <a:endParaRPr lang="ru-RU" sz="1800" b="1" dirty="0"/>
        </a:p>
      </dgm:t>
    </dgm:pt>
    <dgm:pt modelId="{A6F92863-8DCC-4ECC-9418-C719CEE6C26B}" type="parTrans" cxnId="{AEE24779-54F1-4110-A6E4-5DA072BE0A4A}">
      <dgm:prSet/>
      <dgm:spPr/>
      <dgm:t>
        <a:bodyPr/>
        <a:lstStyle/>
        <a:p>
          <a:endParaRPr lang="ru-RU"/>
        </a:p>
      </dgm:t>
    </dgm:pt>
    <dgm:pt modelId="{1023F863-6EF9-43B7-81BA-2C743811D47D}" type="sibTrans" cxnId="{AEE24779-54F1-4110-A6E4-5DA072BE0A4A}">
      <dgm:prSet/>
      <dgm:spPr/>
      <dgm:t>
        <a:bodyPr/>
        <a:lstStyle/>
        <a:p>
          <a:endParaRPr lang="ru-RU"/>
        </a:p>
      </dgm:t>
    </dgm:pt>
    <dgm:pt modelId="{C4A4D0F7-B5A4-448B-A862-982B3E93776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2022 год</a:t>
          </a:r>
          <a:endParaRPr lang="ru-RU" sz="1800" b="1" dirty="0"/>
        </a:p>
      </dgm:t>
    </dgm:pt>
    <dgm:pt modelId="{E719DB00-06CF-402B-8A6C-1141251FBB2C}" type="parTrans" cxnId="{882A8723-7E73-4317-B02A-81415C983806}">
      <dgm:prSet/>
      <dgm:spPr/>
      <dgm:t>
        <a:bodyPr/>
        <a:lstStyle/>
        <a:p>
          <a:endParaRPr lang="ru-RU"/>
        </a:p>
      </dgm:t>
    </dgm:pt>
    <dgm:pt modelId="{E67D1033-83C8-4F38-8BEF-1EAB038ECE6B}" type="sibTrans" cxnId="{882A8723-7E73-4317-B02A-81415C983806}">
      <dgm:prSet/>
      <dgm:spPr/>
      <dgm:t>
        <a:bodyPr/>
        <a:lstStyle/>
        <a:p>
          <a:endParaRPr lang="ru-RU"/>
        </a:p>
      </dgm:t>
    </dgm:pt>
    <dgm:pt modelId="{348B9446-9AAC-41A6-AE41-DDF064F9B5F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2023 год</a:t>
          </a:r>
          <a:endParaRPr lang="ru-RU" sz="1800" b="1" dirty="0"/>
        </a:p>
      </dgm:t>
    </dgm:pt>
    <dgm:pt modelId="{9E5A9A7D-B25A-43DA-B6CD-A3FF5B183101}" type="parTrans" cxnId="{62EC3B4F-2106-456D-AA19-23625F4838D8}">
      <dgm:prSet/>
      <dgm:spPr/>
      <dgm:t>
        <a:bodyPr/>
        <a:lstStyle/>
        <a:p>
          <a:endParaRPr lang="ru-RU"/>
        </a:p>
      </dgm:t>
    </dgm:pt>
    <dgm:pt modelId="{B8EE6C60-7A57-475B-8DCC-2790BE21F5E6}" type="sibTrans" cxnId="{62EC3B4F-2106-456D-AA19-23625F4838D8}">
      <dgm:prSet/>
      <dgm:spPr/>
      <dgm:t>
        <a:bodyPr/>
        <a:lstStyle/>
        <a:p>
          <a:endParaRPr lang="ru-RU"/>
        </a:p>
      </dgm:t>
    </dgm:pt>
    <dgm:pt modelId="{13A77FAA-FD79-452B-BD2D-A5A48CDB289C}" type="pres">
      <dgm:prSet presAssocID="{A15FC433-A79C-45BF-928F-D45CDE83BB3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5BAE53-7DB9-4D5D-B520-E640B91D1447}" type="pres">
      <dgm:prSet presAssocID="{132DDAFE-29AD-4E0A-95AD-1E8BC3161E9C}" presName="compNode" presStyleCnt="0"/>
      <dgm:spPr/>
    </dgm:pt>
    <dgm:pt modelId="{C88F0989-17D4-4D5D-8696-DEBB0FFE9727}" type="pres">
      <dgm:prSet presAssocID="{132DDAFE-29AD-4E0A-95AD-1E8BC3161E9C}" presName="aNode" presStyleLbl="bgShp" presStyleIdx="0" presStyleCnt="2" custLinFactNeighborX="-104" custLinFactNeighborY="3125"/>
      <dgm:spPr/>
      <dgm:t>
        <a:bodyPr/>
        <a:lstStyle/>
        <a:p>
          <a:endParaRPr lang="ru-RU"/>
        </a:p>
      </dgm:t>
    </dgm:pt>
    <dgm:pt modelId="{C0279805-2742-49AA-9B7C-BA3E198635B8}" type="pres">
      <dgm:prSet presAssocID="{132DDAFE-29AD-4E0A-95AD-1E8BC3161E9C}" presName="textNode" presStyleLbl="bgShp" presStyleIdx="0" presStyleCnt="2"/>
      <dgm:spPr/>
      <dgm:t>
        <a:bodyPr/>
        <a:lstStyle/>
        <a:p>
          <a:endParaRPr lang="ru-RU"/>
        </a:p>
      </dgm:t>
    </dgm:pt>
    <dgm:pt modelId="{A90F50B0-DEFF-4A45-9668-4D44BBD9F4D1}" type="pres">
      <dgm:prSet presAssocID="{132DDAFE-29AD-4E0A-95AD-1E8BC3161E9C}" presName="compChildNode" presStyleCnt="0"/>
      <dgm:spPr/>
    </dgm:pt>
    <dgm:pt modelId="{E446DDF8-17B2-472A-8967-21EB6274F75A}" type="pres">
      <dgm:prSet presAssocID="{132DDAFE-29AD-4E0A-95AD-1E8BC3161E9C}" presName="theInnerList" presStyleCnt="0"/>
      <dgm:spPr/>
    </dgm:pt>
    <dgm:pt modelId="{4960DDBC-2F28-4251-9911-612CC23DA0EF}" type="pres">
      <dgm:prSet presAssocID="{C4A4D0F7-B5A4-448B-A862-982B3E93776C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C2CBC-3724-4D3B-8EC2-BCE96A80FBDB}" type="pres">
      <dgm:prSet presAssocID="{C4A4D0F7-B5A4-448B-A862-982B3E93776C}" presName="aSpace2" presStyleCnt="0"/>
      <dgm:spPr/>
    </dgm:pt>
    <dgm:pt modelId="{FF490BDC-52AF-4316-9511-0292EB99B67C}" type="pres">
      <dgm:prSet presAssocID="{348B9446-9AAC-41A6-AE41-DDF064F9B5F1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D4AFA-ACE1-4471-A2DA-D50E76C8805B}" type="pres">
      <dgm:prSet presAssocID="{132DDAFE-29AD-4E0A-95AD-1E8BC3161E9C}" presName="aSpace" presStyleCnt="0"/>
      <dgm:spPr/>
    </dgm:pt>
    <dgm:pt modelId="{A2DD50FF-E23B-49E5-9916-9735598A63D3}" type="pres">
      <dgm:prSet presAssocID="{45496772-22AA-4E75-88D3-A952CFC890DD}" presName="compNode" presStyleCnt="0"/>
      <dgm:spPr/>
    </dgm:pt>
    <dgm:pt modelId="{B65241ED-CB1F-45CA-AC26-5D764DF2F7CB}" type="pres">
      <dgm:prSet presAssocID="{45496772-22AA-4E75-88D3-A952CFC890DD}" presName="aNode" presStyleLbl="bgShp" presStyleIdx="1" presStyleCnt="2"/>
      <dgm:spPr/>
      <dgm:t>
        <a:bodyPr/>
        <a:lstStyle/>
        <a:p>
          <a:endParaRPr lang="ru-RU"/>
        </a:p>
      </dgm:t>
    </dgm:pt>
    <dgm:pt modelId="{8149FDFD-2512-4E53-AB5E-1A80E95B2FA9}" type="pres">
      <dgm:prSet presAssocID="{45496772-22AA-4E75-88D3-A952CFC890DD}" presName="textNode" presStyleLbl="bgShp" presStyleIdx="1" presStyleCnt="2"/>
      <dgm:spPr/>
      <dgm:t>
        <a:bodyPr/>
        <a:lstStyle/>
        <a:p>
          <a:endParaRPr lang="ru-RU"/>
        </a:p>
      </dgm:t>
    </dgm:pt>
    <dgm:pt modelId="{C0CAF795-ECD7-457E-BA5E-099A1D5557C6}" type="pres">
      <dgm:prSet presAssocID="{45496772-22AA-4E75-88D3-A952CFC890DD}" presName="compChildNode" presStyleCnt="0"/>
      <dgm:spPr/>
    </dgm:pt>
    <dgm:pt modelId="{F0A91D2A-E0DD-4B91-80E0-FE0CA516CBEB}" type="pres">
      <dgm:prSet presAssocID="{45496772-22AA-4E75-88D3-A952CFC890DD}" presName="theInnerList" presStyleCnt="0"/>
      <dgm:spPr/>
    </dgm:pt>
    <dgm:pt modelId="{AC476F7A-954D-41A1-8D3B-7BBB8EEE573B}" type="pres">
      <dgm:prSet presAssocID="{09C5018A-A4D5-419D-AA12-DA22AFC49A3D}" presName="childNode" presStyleLbl="node1" presStyleIdx="2" presStyleCnt="4" custLinFactNeighborX="2971" custLinFactNeighborY="21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E54CC-E704-4063-BE69-45D3ED48D126}" type="pres">
      <dgm:prSet presAssocID="{09C5018A-A4D5-419D-AA12-DA22AFC49A3D}" presName="aSpace2" presStyleCnt="0"/>
      <dgm:spPr/>
    </dgm:pt>
    <dgm:pt modelId="{6C060647-2A20-4EFE-8340-30E887D5B7AC}" type="pres">
      <dgm:prSet presAssocID="{EEC0D130-FAA8-417E-B41F-F97CB867A4D1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A8B845-FA73-44EB-9D19-1C0DEE3DE241}" type="presOf" srcId="{45496772-22AA-4E75-88D3-A952CFC890DD}" destId="{B65241ED-CB1F-45CA-AC26-5D764DF2F7CB}" srcOrd="0" destOrd="0" presId="urn:microsoft.com/office/officeart/2005/8/layout/lProcess2"/>
    <dgm:cxn modelId="{7E905CFE-68D0-45D4-A03C-A80832150DCB}" type="presOf" srcId="{EEC0D130-FAA8-417E-B41F-F97CB867A4D1}" destId="{6C060647-2A20-4EFE-8340-30E887D5B7AC}" srcOrd="0" destOrd="0" presId="urn:microsoft.com/office/officeart/2005/8/layout/lProcess2"/>
    <dgm:cxn modelId="{33BA1DB6-D66E-42F6-89B4-6FF416BB3062}" type="presOf" srcId="{132DDAFE-29AD-4E0A-95AD-1E8BC3161E9C}" destId="{C0279805-2742-49AA-9B7C-BA3E198635B8}" srcOrd="1" destOrd="0" presId="urn:microsoft.com/office/officeart/2005/8/layout/lProcess2"/>
    <dgm:cxn modelId="{36680DD6-FE80-4F1B-A974-3BFE927764AF}" srcId="{A15FC433-A79C-45BF-928F-D45CDE83BB39}" destId="{45496772-22AA-4E75-88D3-A952CFC890DD}" srcOrd="1" destOrd="0" parTransId="{72E55F5C-2D01-47A8-BC6A-D07BB85E4921}" sibTransId="{9FAEBAB9-9AF4-4377-AFEB-0AB71E189057}"/>
    <dgm:cxn modelId="{62EC3B4F-2106-456D-AA19-23625F4838D8}" srcId="{132DDAFE-29AD-4E0A-95AD-1E8BC3161E9C}" destId="{348B9446-9AAC-41A6-AE41-DDF064F9B5F1}" srcOrd="1" destOrd="0" parTransId="{9E5A9A7D-B25A-43DA-B6CD-A3FF5B183101}" sibTransId="{B8EE6C60-7A57-475B-8DCC-2790BE21F5E6}"/>
    <dgm:cxn modelId="{1CB8C18D-0D32-4A4F-A5B1-88B5D21EC055}" srcId="{45496772-22AA-4E75-88D3-A952CFC890DD}" destId="{09C5018A-A4D5-419D-AA12-DA22AFC49A3D}" srcOrd="0" destOrd="0" parTransId="{CBA8A3E2-B06D-4410-A82A-8DEA80847955}" sibTransId="{A0B71D80-2A44-408F-AF21-07FD8FE2F575}"/>
    <dgm:cxn modelId="{882A8723-7E73-4317-B02A-81415C983806}" srcId="{132DDAFE-29AD-4E0A-95AD-1E8BC3161E9C}" destId="{C4A4D0F7-B5A4-448B-A862-982B3E93776C}" srcOrd="0" destOrd="0" parTransId="{E719DB00-06CF-402B-8A6C-1141251FBB2C}" sibTransId="{E67D1033-83C8-4F38-8BEF-1EAB038ECE6B}"/>
    <dgm:cxn modelId="{8674D6A0-0F25-49B4-A8AD-2736D13ED7F0}" type="presOf" srcId="{A15FC433-A79C-45BF-928F-D45CDE83BB39}" destId="{13A77FAA-FD79-452B-BD2D-A5A48CDB289C}" srcOrd="0" destOrd="0" presId="urn:microsoft.com/office/officeart/2005/8/layout/lProcess2"/>
    <dgm:cxn modelId="{71F1912B-2759-4330-B214-71D838C74D0D}" type="presOf" srcId="{348B9446-9AAC-41A6-AE41-DDF064F9B5F1}" destId="{FF490BDC-52AF-4316-9511-0292EB99B67C}" srcOrd="0" destOrd="0" presId="urn:microsoft.com/office/officeart/2005/8/layout/lProcess2"/>
    <dgm:cxn modelId="{AEE24779-54F1-4110-A6E4-5DA072BE0A4A}" srcId="{A15FC433-A79C-45BF-928F-D45CDE83BB39}" destId="{132DDAFE-29AD-4E0A-95AD-1E8BC3161E9C}" srcOrd="0" destOrd="0" parTransId="{A6F92863-8DCC-4ECC-9418-C719CEE6C26B}" sibTransId="{1023F863-6EF9-43B7-81BA-2C743811D47D}"/>
    <dgm:cxn modelId="{34A119DE-1B36-4C83-B4CB-3553691B6D3B}" type="presOf" srcId="{132DDAFE-29AD-4E0A-95AD-1E8BC3161E9C}" destId="{C88F0989-17D4-4D5D-8696-DEBB0FFE9727}" srcOrd="0" destOrd="0" presId="urn:microsoft.com/office/officeart/2005/8/layout/lProcess2"/>
    <dgm:cxn modelId="{BDD88234-15AD-4E75-B4F7-078B2777B680}" type="presOf" srcId="{C4A4D0F7-B5A4-448B-A862-982B3E93776C}" destId="{4960DDBC-2F28-4251-9911-612CC23DA0EF}" srcOrd="0" destOrd="0" presId="urn:microsoft.com/office/officeart/2005/8/layout/lProcess2"/>
    <dgm:cxn modelId="{71AA7D3D-262E-4341-8D36-AEFA05B6960F}" srcId="{45496772-22AA-4E75-88D3-A952CFC890DD}" destId="{EEC0D130-FAA8-417E-B41F-F97CB867A4D1}" srcOrd="1" destOrd="0" parTransId="{9FD56107-E062-4638-A762-C7E4B6579479}" sibTransId="{C228001B-B569-421E-96BF-CA27388658E5}"/>
    <dgm:cxn modelId="{1B023561-A05C-4FA5-8E63-7FAB5B3854BB}" type="presOf" srcId="{09C5018A-A4D5-419D-AA12-DA22AFC49A3D}" destId="{AC476F7A-954D-41A1-8D3B-7BBB8EEE573B}" srcOrd="0" destOrd="0" presId="urn:microsoft.com/office/officeart/2005/8/layout/lProcess2"/>
    <dgm:cxn modelId="{560E0D7B-0E5A-4FD7-9C64-87C59A1420A3}" type="presOf" srcId="{45496772-22AA-4E75-88D3-A952CFC890DD}" destId="{8149FDFD-2512-4E53-AB5E-1A80E95B2FA9}" srcOrd="1" destOrd="0" presId="urn:microsoft.com/office/officeart/2005/8/layout/lProcess2"/>
    <dgm:cxn modelId="{39F37815-2EB8-4AC3-97AF-DC9788AB3A65}" type="presParOf" srcId="{13A77FAA-FD79-452B-BD2D-A5A48CDB289C}" destId="{A75BAE53-7DB9-4D5D-B520-E640B91D1447}" srcOrd="0" destOrd="0" presId="urn:microsoft.com/office/officeart/2005/8/layout/lProcess2"/>
    <dgm:cxn modelId="{3585FAC1-0A7E-41A5-A07F-23C4D7ACD738}" type="presParOf" srcId="{A75BAE53-7DB9-4D5D-B520-E640B91D1447}" destId="{C88F0989-17D4-4D5D-8696-DEBB0FFE9727}" srcOrd="0" destOrd="0" presId="urn:microsoft.com/office/officeart/2005/8/layout/lProcess2"/>
    <dgm:cxn modelId="{78F0BF17-7235-442D-B0C9-D99FDEDF93D6}" type="presParOf" srcId="{A75BAE53-7DB9-4D5D-B520-E640B91D1447}" destId="{C0279805-2742-49AA-9B7C-BA3E198635B8}" srcOrd="1" destOrd="0" presId="urn:microsoft.com/office/officeart/2005/8/layout/lProcess2"/>
    <dgm:cxn modelId="{734BC58F-C7B9-4AEF-BE9B-A102D469E857}" type="presParOf" srcId="{A75BAE53-7DB9-4D5D-B520-E640B91D1447}" destId="{A90F50B0-DEFF-4A45-9668-4D44BBD9F4D1}" srcOrd="2" destOrd="0" presId="urn:microsoft.com/office/officeart/2005/8/layout/lProcess2"/>
    <dgm:cxn modelId="{6645CB00-5F0C-402D-B38B-5D169A10BECF}" type="presParOf" srcId="{A90F50B0-DEFF-4A45-9668-4D44BBD9F4D1}" destId="{E446DDF8-17B2-472A-8967-21EB6274F75A}" srcOrd="0" destOrd="0" presId="urn:microsoft.com/office/officeart/2005/8/layout/lProcess2"/>
    <dgm:cxn modelId="{323AEAA8-0263-422F-994B-1A1D4EA2C5DD}" type="presParOf" srcId="{E446DDF8-17B2-472A-8967-21EB6274F75A}" destId="{4960DDBC-2F28-4251-9911-612CC23DA0EF}" srcOrd="0" destOrd="0" presId="urn:microsoft.com/office/officeart/2005/8/layout/lProcess2"/>
    <dgm:cxn modelId="{88F8B2C5-6F78-4CD7-B62C-8FD08AE447D9}" type="presParOf" srcId="{E446DDF8-17B2-472A-8967-21EB6274F75A}" destId="{240C2CBC-3724-4D3B-8EC2-BCE96A80FBDB}" srcOrd="1" destOrd="0" presId="urn:microsoft.com/office/officeart/2005/8/layout/lProcess2"/>
    <dgm:cxn modelId="{87ACAE80-D477-4D13-9177-A2754A1E7082}" type="presParOf" srcId="{E446DDF8-17B2-472A-8967-21EB6274F75A}" destId="{FF490BDC-52AF-4316-9511-0292EB99B67C}" srcOrd="2" destOrd="0" presId="urn:microsoft.com/office/officeart/2005/8/layout/lProcess2"/>
    <dgm:cxn modelId="{CD618D93-5387-4C7B-B3F7-5EE2032A06EA}" type="presParOf" srcId="{13A77FAA-FD79-452B-BD2D-A5A48CDB289C}" destId="{883D4AFA-ACE1-4471-A2DA-D50E76C8805B}" srcOrd="1" destOrd="0" presId="urn:microsoft.com/office/officeart/2005/8/layout/lProcess2"/>
    <dgm:cxn modelId="{68E9F86A-5111-4BDB-A2D9-B51F275EE1D2}" type="presParOf" srcId="{13A77FAA-FD79-452B-BD2D-A5A48CDB289C}" destId="{A2DD50FF-E23B-49E5-9916-9735598A63D3}" srcOrd="2" destOrd="0" presId="urn:microsoft.com/office/officeart/2005/8/layout/lProcess2"/>
    <dgm:cxn modelId="{BF27CB8A-FE56-4227-BCAB-ED68E2AC3657}" type="presParOf" srcId="{A2DD50FF-E23B-49E5-9916-9735598A63D3}" destId="{B65241ED-CB1F-45CA-AC26-5D764DF2F7CB}" srcOrd="0" destOrd="0" presId="urn:microsoft.com/office/officeart/2005/8/layout/lProcess2"/>
    <dgm:cxn modelId="{47772259-C38D-4292-81D6-C5220A7239E3}" type="presParOf" srcId="{A2DD50FF-E23B-49E5-9916-9735598A63D3}" destId="{8149FDFD-2512-4E53-AB5E-1A80E95B2FA9}" srcOrd="1" destOrd="0" presId="urn:microsoft.com/office/officeart/2005/8/layout/lProcess2"/>
    <dgm:cxn modelId="{8294D78C-F87B-4385-9F85-97F771EB480F}" type="presParOf" srcId="{A2DD50FF-E23B-49E5-9916-9735598A63D3}" destId="{C0CAF795-ECD7-457E-BA5E-099A1D5557C6}" srcOrd="2" destOrd="0" presId="urn:microsoft.com/office/officeart/2005/8/layout/lProcess2"/>
    <dgm:cxn modelId="{227D74D4-3FC4-46BD-801A-51BF670B2510}" type="presParOf" srcId="{C0CAF795-ECD7-457E-BA5E-099A1D5557C6}" destId="{F0A91D2A-E0DD-4B91-80E0-FE0CA516CBEB}" srcOrd="0" destOrd="0" presId="urn:microsoft.com/office/officeart/2005/8/layout/lProcess2"/>
    <dgm:cxn modelId="{F0FB6BE5-6D01-4E3C-95DE-7C6C2918D2D4}" type="presParOf" srcId="{F0A91D2A-E0DD-4B91-80E0-FE0CA516CBEB}" destId="{AC476F7A-954D-41A1-8D3B-7BBB8EEE573B}" srcOrd="0" destOrd="0" presId="urn:microsoft.com/office/officeart/2005/8/layout/lProcess2"/>
    <dgm:cxn modelId="{40915EA1-F81F-44EF-8EC2-3608BA7BDFE8}" type="presParOf" srcId="{F0A91D2A-E0DD-4B91-80E0-FE0CA516CBEB}" destId="{878E54CC-E704-4063-BE69-45D3ED48D126}" srcOrd="1" destOrd="0" presId="urn:microsoft.com/office/officeart/2005/8/layout/lProcess2"/>
    <dgm:cxn modelId="{7C09C8BA-D802-4BF5-8688-836602E2B087}" type="presParOf" srcId="{F0A91D2A-E0DD-4B91-80E0-FE0CA516CBEB}" destId="{6C060647-2A20-4EFE-8340-30E887D5B7AC}" srcOrd="2" destOrd="0" presId="urn:microsoft.com/office/officeart/2005/8/layout/l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5FC433-A79C-45BF-928F-D45CDE83BB39}" type="doc">
      <dgm:prSet loTypeId="urn:microsoft.com/office/officeart/2005/8/layout/lProcess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496772-22AA-4E75-88D3-A952CFC890D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000" b="1" dirty="0" smtClean="0">
            <a:solidFill>
              <a:srgbClr val="00B05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2000" b="1" dirty="0" smtClean="0">
            <a:solidFill>
              <a:srgbClr val="00B05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B050"/>
              </a:solidFill>
            </a:rPr>
            <a:t>Земельный налог с организаций</a:t>
          </a:r>
          <a:endParaRPr lang="ru-RU" sz="2000" b="1" dirty="0">
            <a:solidFill>
              <a:srgbClr val="00B050"/>
            </a:solidFill>
          </a:endParaRPr>
        </a:p>
      </dgm:t>
    </dgm:pt>
    <dgm:pt modelId="{72E55F5C-2D01-47A8-BC6A-D07BB85E4921}" type="parTrans" cxnId="{36680DD6-FE80-4F1B-A974-3BFE927764AF}">
      <dgm:prSet/>
      <dgm:spPr/>
      <dgm:t>
        <a:bodyPr/>
        <a:lstStyle/>
        <a:p>
          <a:endParaRPr lang="ru-RU"/>
        </a:p>
      </dgm:t>
    </dgm:pt>
    <dgm:pt modelId="{9FAEBAB9-9AF4-4377-AFEB-0AB71E189057}" type="sibTrans" cxnId="{36680DD6-FE80-4F1B-A974-3BFE927764AF}">
      <dgm:prSet/>
      <dgm:spPr/>
      <dgm:t>
        <a:bodyPr/>
        <a:lstStyle/>
        <a:p>
          <a:endParaRPr lang="ru-RU"/>
        </a:p>
      </dgm:t>
    </dgm:pt>
    <dgm:pt modelId="{132DDAFE-29AD-4E0A-95AD-1E8BC3161E9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000" b="1" dirty="0" smtClean="0">
            <a:solidFill>
              <a:srgbClr val="00B05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2000" b="1" dirty="0" smtClean="0">
            <a:solidFill>
              <a:srgbClr val="00B05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B050"/>
              </a:solidFill>
            </a:rPr>
            <a:t>Налог на имущество</a:t>
          </a:r>
          <a:endParaRPr lang="ru-RU" sz="2000" b="1" dirty="0">
            <a:solidFill>
              <a:srgbClr val="00B050"/>
            </a:solidFill>
          </a:endParaRPr>
        </a:p>
      </dgm:t>
    </dgm:pt>
    <dgm:pt modelId="{A6F92863-8DCC-4ECC-9418-C719CEE6C26B}" type="parTrans" cxnId="{AEE24779-54F1-4110-A6E4-5DA072BE0A4A}">
      <dgm:prSet/>
      <dgm:spPr/>
      <dgm:t>
        <a:bodyPr/>
        <a:lstStyle/>
        <a:p>
          <a:endParaRPr lang="ru-RU"/>
        </a:p>
      </dgm:t>
    </dgm:pt>
    <dgm:pt modelId="{1023F863-6EF9-43B7-81BA-2C743811D47D}" type="sibTrans" cxnId="{AEE24779-54F1-4110-A6E4-5DA072BE0A4A}">
      <dgm:prSet/>
      <dgm:spPr/>
      <dgm:t>
        <a:bodyPr/>
        <a:lstStyle/>
        <a:p>
          <a:endParaRPr lang="ru-RU"/>
        </a:p>
      </dgm:t>
    </dgm:pt>
    <dgm:pt modelId="{13A77FAA-FD79-452B-BD2D-A5A48CDB289C}" type="pres">
      <dgm:prSet presAssocID="{A15FC433-A79C-45BF-928F-D45CDE83BB3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5BAE53-7DB9-4D5D-B520-E640B91D1447}" type="pres">
      <dgm:prSet presAssocID="{132DDAFE-29AD-4E0A-95AD-1E8BC3161E9C}" presName="compNode" presStyleCnt="0"/>
      <dgm:spPr/>
    </dgm:pt>
    <dgm:pt modelId="{C88F0989-17D4-4D5D-8696-DEBB0FFE9727}" type="pres">
      <dgm:prSet presAssocID="{132DDAFE-29AD-4E0A-95AD-1E8BC3161E9C}" presName="aNode" presStyleLbl="bgShp" presStyleIdx="0" presStyleCnt="2" custLinFactNeighborX="-104" custLinFactNeighborY="3125"/>
      <dgm:spPr/>
      <dgm:t>
        <a:bodyPr/>
        <a:lstStyle/>
        <a:p>
          <a:endParaRPr lang="ru-RU"/>
        </a:p>
      </dgm:t>
    </dgm:pt>
    <dgm:pt modelId="{C0279805-2742-49AA-9B7C-BA3E198635B8}" type="pres">
      <dgm:prSet presAssocID="{132DDAFE-29AD-4E0A-95AD-1E8BC3161E9C}" presName="textNode" presStyleLbl="bgShp" presStyleIdx="0" presStyleCnt="2"/>
      <dgm:spPr/>
      <dgm:t>
        <a:bodyPr/>
        <a:lstStyle/>
        <a:p>
          <a:endParaRPr lang="ru-RU"/>
        </a:p>
      </dgm:t>
    </dgm:pt>
    <dgm:pt modelId="{A90F50B0-DEFF-4A45-9668-4D44BBD9F4D1}" type="pres">
      <dgm:prSet presAssocID="{132DDAFE-29AD-4E0A-95AD-1E8BC3161E9C}" presName="compChildNode" presStyleCnt="0"/>
      <dgm:spPr/>
    </dgm:pt>
    <dgm:pt modelId="{E446DDF8-17B2-472A-8967-21EB6274F75A}" type="pres">
      <dgm:prSet presAssocID="{132DDAFE-29AD-4E0A-95AD-1E8BC3161E9C}" presName="theInnerList" presStyleCnt="0"/>
      <dgm:spPr/>
    </dgm:pt>
    <dgm:pt modelId="{883D4AFA-ACE1-4471-A2DA-D50E76C8805B}" type="pres">
      <dgm:prSet presAssocID="{132DDAFE-29AD-4E0A-95AD-1E8BC3161E9C}" presName="aSpace" presStyleCnt="0"/>
      <dgm:spPr/>
    </dgm:pt>
    <dgm:pt modelId="{A2DD50FF-E23B-49E5-9916-9735598A63D3}" type="pres">
      <dgm:prSet presAssocID="{45496772-22AA-4E75-88D3-A952CFC890DD}" presName="compNode" presStyleCnt="0"/>
      <dgm:spPr/>
    </dgm:pt>
    <dgm:pt modelId="{B65241ED-CB1F-45CA-AC26-5D764DF2F7CB}" type="pres">
      <dgm:prSet presAssocID="{45496772-22AA-4E75-88D3-A952CFC890DD}" presName="aNode" presStyleLbl="bgShp" presStyleIdx="1" presStyleCnt="2"/>
      <dgm:spPr/>
      <dgm:t>
        <a:bodyPr/>
        <a:lstStyle/>
        <a:p>
          <a:endParaRPr lang="ru-RU"/>
        </a:p>
      </dgm:t>
    </dgm:pt>
    <dgm:pt modelId="{8149FDFD-2512-4E53-AB5E-1A80E95B2FA9}" type="pres">
      <dgm:prSet presAssocID="{45496772-22AA-4E75-88D3-A952CFC890DD}" presName="textNode" presStyleLbl="bgShp" presStyleIdx="1" presStyleCnt="2"/>
      <dgm:spPr/>
      <dgm:t>
        <a:bodyPr/>
        <a:lstStyle/>
        <a:p>
          <a:endParaRPr lang="ru-RU"/>
        </a:p>
      </dgm:t>
    </dgm:pt>
    <dgm:pt modelId="{C0CAF795-ECD7-457E-BA5E-099A1D5557C6}" type="pres">
      <dgm:prSet presAssocID="{45496772-22AA-4E75-88D3-A952CFC890DD}" presName="compChildNode" presStyleCnt="0"/>
      <dgm:spPr/>
    </dgm:pt>
    <dgm:pt modelId="{F0A91D2A-E0DD-4B91-80E0-FE0CA516CBEB}" type="pres">
      <dgm:prSet presAssocID="{45496772-22AA-4E75-88D3-A952CFC890DD}" presName="theInnerList" presStyleCnt="0"/>
      <dgm:spPr/>
    </dgm:pt>
  </dgm:ptLst>
  <dgm:cxnLst>
    <dgm:cxn modelId="{0EFC6C72-DBAB-4770-8093-B07BAA56E838}" type="presOf" srcId="{45496772-22AA-4E75-88D3-A952CFC890DD}" destId="{B65241ED-CB1F-45CA-AC26-5D764DF2F7CB}" srcOrd="0" destOrd="0" presId="urn:microsoft.com/office/officeart/2005/8/layout/lProcess2"/>
    <dgm:cxn modelId="{36680DD6-FE80-4F1B-A974-3BFE927764AF}" srcId="{A15FC433-A79C-45BF-928F-D45CDE83BB39}" destId="{45496772-22AA-4E75-88D3-A952CFC890DD}" srcOrd="1" destOrd="0" parTransId="{72E55F5C-2D01-47A8-BC6A-D07BB85E4921}" sibTransId="{9FAEBAB9-9AF4-4377-AFEB-0AB71E189057}"/>
    <dgm:cxn modelId="{3EEE0483-FDBE-44F6-86EB-318A02539300}" type="presOf" srcId="{45496772-22AA-4E75-88D3-A952CFC890DD}" destId="{8149FDFD-2512-4E53-AB5E-1A80E95B2FA9}" srcOrd="1" destOrd="0" presId="urn:microsoft.com/office/officeart/2005/8/layout/lProcess2"/>
    <dgm:cxn modelId="{AEE24779-54F1-4110-A6E4-5DA072BE0A4A}" srcId="{A15FC433-A79C-45BF-928F-D45CDE83BB39}" destId="{132DDAFE-29AD-4E0A-95AD-1E8BC3161E9C}" srcOrd="0" destOrd="0" parTransId="{A6F92863-8DCC-4ECC-9418-C719CEE6C26B}" sibTransId="{1023F863-6EF9-43B7-81BA-2C743811D47D}"/>
    <dgm:cxn modelId="{FB092370-21C7-4566-9D9C-31BF9F8A9A63}" type="presOf" srcId="{132DDAFE-29AD-4E0A-95AD-1E8BC3161E9C}" destId="{C88F0989-17D4-4D5D-8696-DEBB0FFE9727}" srcOrd="0" destOrd="0" presId="urn:microsoft.com/office/officeart/2005/8/layout/lProcess2"/>
    <dgm:cxn modelId="{6C9DC179-1E66-490E-B696-D9BEA1170301}" type="presOf" srcId="{132DDAFE-29AD-4E0A-95AD-1E8BC3161E9C}" destId="{C0279805-2742-49AA-9B7C-BA3E198635B8}" srcOrd="1" destOrd="0" presId="urn:microsoft.com/office/officeart/2005/8/layout/lProcess2"/>
    <dgm:cxn modelId="{549EF85C-8DF5-430E-B55F-5399A3E7B704}" type="presOf" srcId="{A15FC433-A79C-45BF-928F-D45CDE83BB39}" destId="{13A77FAA-FD79-452B-BD2D-A5A48CDB289C}" srcOrd="0" destOrd="0" presId="urn:microsoft.com/office/officeart/2005/8/layout/lProcess2"/>
    <dgm:cxn modelId="{B435166B-CBD9-42C1-A328-BBDB71684C42}" type="presParOf" srcId="{13A77FAA-FD79-452B-BD2D-A5A48CDB289C}" destId="{A75BAE53-7DB9-4D5D-B520-E640B91D1447}" srcOrd="0" destOrd="0" presId="urn:microsoft.com/office/officeart/2005/8/layout/lProcess2"/>
    <dgm:cxn modelId="{A002FB36-D966-43BB-9D2D-4F9E1D018A4B}" type="presParOf" srcId="{A75BAE53-7DB9-4D5D-B520-E640B91D1447}" destId="{C88F0989-17D4-4D5D-8696-DEBB0FFE9727}" srcOrd="0" destOrd="0" presId="urn:microsoft.com/office/officeart/2005/8/layout/lProcess2"/>
    <dgm:cxn modelId="{D4C6BA49-E8D7-405A-BABE-C0721A493A3F}" type="presParOf" srcId="{A75BAE53-7DB9-4D5D-B520-E640B91D1447}" destId="{C0279805-2742-49AA-9B7C-BA3E198635B8}" srcOrd="1" destOrd="0" presId="urn:microsoft.com/office/officeart/2005/8/layout/lProcess2"/>
    <dgm:cxn modelId="{4ABB1E7A-4A20-46DE-A521-E4D846FADDBF}" type="presParOf" srcId="{A75BAE53-7DB9-4D5D-B520-E640B91D1447}" destId="{A90F50B0-DEFF-4A45-9668-4D44BBD9F4D1}" srcOrd="2" destOrd="0" presId="urn:microsoft.com/office/officeart/2005/8/layout/lProcess2"/>
    <dgm:cxn modelId="{DCB5E92F-DE5A-40EB-8AB4-17F958138C98}" type="presParOf" srcId="{A90F50B0-DEFF-4A45-9668-4D44BBD9F4D1}" destId="{E446DDF8-17B2-472A-8967-21EB6274F75A}" srcOrd="0" destOrd="0" presId="urn:microsoft.com/office/officeart/2005/8/layout/lProcess2"/>
    <dgm:cxn modelId="{01B0C49B-A8CA-472A-BE0A-D7F116CB60F2}" type="presParOf" srcId="{13A77FAA-FD79-452B-BD2D-A5A48CDB289C}" destId="{883D4AFA-ACE1-4471-A2DA-D50E76C8805B}" srcOrd="1" destOrd="0" presId="urn:microsoft.com/office/officeart/2005/8/layout/lProcess2"/>
    <dgm:cxn modelId="{08937797-1C43-4734-85A2-BAADF471F739}" type="presParOf" srcId="{13A77FAA-FD79-452B-BD2D-A5A48CDB289C}" destId="{A2DD50FF-E23B-49E5-9916-9735598A63D3}" srcOrd="2" destOrd="0" presId="urn:microsoft.com/office/officeart/2005/8/layout/lProcess2"/>
    <dgm:cxn modelId="{B92A909D-673C-4BAE-A89E-ADEFA79B1BF4}" type="presParOf" srcId="{A2DD50FF-E23B-49E5-9916-9735598A63D3}" destId="{B65241ED-CB1F-45CA-AC26-5D764DF2F7CB}" srcOrd="0" destOrd="0" presId="urn:microsoft.com/office/officeart/2005/8/layout/lProcess2"/>
    <dgm:cxn modelId="{2E41DB63-C631-4CE1-9A07-9B2043593398}" type="presParOf" srcId="{A2DD50FF-E23B-49E5-9916-9735598A63D3}" destId="{8149FDFD-2512-4E53-AB5E-1A80E95B2FA9}" srcOrd="1" destOrd="0" presId="urn:microsoft.com/office/officeart/2005/8/layout/lProcess2"/>
    <dgm:cxn modelId="{519BB026-A73B-4864-A26F-B0B9B44299CA}" type="presParOf" srcId="{A2DD50FF-E23B-49E5-9916-9735598A63D3}" destId="{C0CAF795-ECD7-457E-BA5E-099A1D5557C6}" srcOrd="2" destOrd="0" presId="urn:microsoft.com/office/officeart/2005/8/layout/lProcess2"/>
    <dgm:cxn modelId="{A0226C4E-46FD-4C59-99BE-25394983717B}" type="presParOf" srcId="{C0CAF795-ECD7-457E-BA5E-099A1D5557C6}" destId="{F0A91D2A-E0DD-4B91-80E0-FE0CA516CBEB}" srcOrd="0" destOrd="0" presId="urn:microsoft.com/office/officeart/2005/8/layout/lProcess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5FC433-A79C-45BF-928F-D45CDE83BB39}" type="doc">
      <dgm:prSet loTypeId="urn:microsoft.com/office/officeart/2005/8/layout/lProcess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A77FAA-FD79-452B-BD2D-A5A48CDB289C}" type="pres">
      <dgm:prSet presAssocID="{A15FC433-A79C-45BF-928F-D45CDE83BB3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30B102B-56DE-4BDC-BC67-5723F0C4C59C}" type="presOf" srcId="{A15FC433-A79C-45BF-928F-D45CDE83BB39}" destId="{13A77FAA-FD79-452B-BD2D-A5A48CDB289C}" srcOrd="0" destOrd="0" presId="urn:microsoft.com/office/officeart/2005/8/layout/lProcess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26A132-BA08-40AE-8960-71EED034381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55B6D1-F84A-4710-BD5D-4BEA724351AC}">
      <dgm:prSet phldrT="[Текст]"/>
      <dgm:spPr>
        <a:solidFill>
          <a:srgbClr val="66FFFF"/>
        </a:solidFill>
        <a:ln w="25400"/>
      </dgm:spPr>
      <dgm:t>
        <a:bodyPr/>
        <a:lstStyle/>
        <a:p>
          <a:r>
            <a: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I</a:t>
          </a:r>
          <a:r>
            <a: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. Повышение качества жизни</a:t>
          </a:r>
          <a:endParaRPr lang="ru-RU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225346-D77D-48B0-A973-11A626E9A60F}" type="parTrans" cxnId="{6BA66BBF-2904-45D6-A319-8451BE34DC59}">
      <dgm:prSet/>
      <dgm:spPr/>
      <dgm:t>
        <a:bodyPr/>
        <a:lstStyle/>
        <a:p>
          <a:endParaRPr lang="ru-RU"/>
        </a:p>
      </dgm:t>
    </dgm:pt>
    <dgm:pt modelId="{10EE9D66-81C3-4156-9291-F57A6DD6A649}" type="sibTrans" cxnId="{6BA66BBF-2904-45D6-A319-8451BE34DC59}">
      <dgm:prSet/>
      <dgm:spPr/>
      <dgm:t>
        <a:bodyPr/>
        <a:lstStyle/>
        <a:p>
          <a:endParaRPr lang="ru-RU"/>
        </a:p>
      </dgm:t>
    </dgm:pt>
    <dgm:pt modelId="{788A3899-7B1F-49B1-8B4F-BB14EF5FFAE0}">
      <dgm:prSet phldrT="[Текст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Противодействие терроризма, экстремизма и противодействие нелегальной миграции в Пригородном сельском поселении на 2022-2024 года»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D78FC51-DD63-4123-9A4C-46FC05DE54F2}" type="parTrans" cxnId="{9CAC116C-A009-4378-BA31-78DCA4308899}">
      <dgm:prSet/>
      <dgm:spPr/>
      <dgm:t>
        <a:bodyPr/>
        <a:lstStyle/>
        <a:p>
          <a:endParaRPr lang="ru-RU"/>
        </a:p>
      </dgm:t>
    </dgm:pt>
    <dgm:pt modelId="{1B48B5D2-643D-4BF4-800A-96AFA18F04BA}" type="sibTrans" cxnId="{9CAC116C-A009-4378-BA31-78DCA4308899}">
      <dgm:prSet/>
      <dgm:spPr/>
      <dgm:t>
        <a:bodyPr/>
        <a:lstStyle/>
        <a:p>
          <a:endParaRPr lang="ru-RU"/>
        </a:p>
      </dgm:t>
    </dgm:pt>
    <dgm:pt modelId="{B622376C-07EC-4558-B4B5-8CE696A740A7}">
      <dgm:prSet phldrT="[Текст]"/>
      <dgm:spPr>
        <a:solidFill>
          <a:srgbClr val="66FFF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II</a:t>
          </a:r>
          <a:r>
            <a: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. Развитие экономики</a:t>
          </a:r>
          <a:endParaRPr lang="ru-RU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C4BC6D-5052-47A7-B1F5-DAC736145921}" type="parTrans" cxnId="{2D54F1AE-297A-4724-AF52-D40CE92E649C}">
      <dgm:prSet/>
      <dgm:spPr/>
      <dgm:t>
        <a:bodyPr/>
        <a:lstStyle/>
        <a:p>
          <a:endParaRPr lang="ru-RU"/>
        </a:p>
      </dgm:t>
    </dgm:pt>
    <dgm:pt modelId="{CB58ABB5-3C89-4511-8DD4-B52AEEC6D171}" type="sibTrans" cxnId="{2D54F1AE-297A-4724-AF52-D40CE92E649C}">
      <dgm:prSet/>
      <dgm:spPr/>
      <dgm:t>
        <a:bodyPr/>
        <a:lstStyle/>
        <a:p>
          <a:endParaRPr lang="ru-RU"/>
        </a:p>
      </dgm:t>
    </dgm:pt>
    <dgm:pt modelId="{EC55FD9C-0BE3-418E-8429-5AEB8FE40BC2}">
      <dgm:prSet phldrT="[Текст]"/>
      <dgm:spPr>
        <a:solidFill>
          <a:srgbClr val="66FFF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III</a:t>
          </a:r>
          <a:r>
            <a: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.Совершенствование управления</a:t>
          </a:r>
          <a:endParaRPr lang="ru-RU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D510DD-75C5-479E-81DB-8A341BFBF31F}" type="parTrans" cxnId="{82D6647C-CFAA-483F-B8C4-89E4F9A99807}">
      <dgm:prSet/>
      <dgm:spPr/>
      <dgm:t>
        <a:bodyPr/>
        <a:lstStyle/>
        <a:p>
          <a:endParaRPr lang="ru-RU"/>
        </a:p>
      </dgm:t>
    </dgm:pt>
    <dgm:pt modelId="{7A39BFAD-B0E3-4E32-9C84-437BCA3959E1}" type="sibTrans" cxnId="{82D6647C-CFAA-483F-B8C4-89E4F9A99807}">
      <dgm:prSet/>
      <dgm:spPr/>
      <dgm:t>
        <a:bodyPr/>
        <a:lstStyle/>
        <a:p>
          <a:endParaRPr lang="ru-RU"/>
        </a:p>
      </dgm:t>
    </dgm:pt>
    <dgm:pt modelId="{CCFD32AE-082E-4589-9963-883597392B7C}">
      <dgm:prSet phldrT="[Текст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«Развитие малого и среднего предпринимательства на территории муниципального образования Пригородного сельского поселения муниципального района город Нерехта и Нерехтский район Костромской области на 2023-2025 годы»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405EDBB-1F2D-452C-8949-5FB7EB8904D8}" type="parTrans" cxnId="{5C5C5916-E0AB-4A48-8B8F-8BC07187009B}">
      <dgm:prSet/>
      <dgm:spPr/>
      <dgm:t>
        <a:bodyPr/>
        <a:lstStyle/>
        <a:p>
          <a:endParaRPr lang="ru-RU"/>
        </a:p>
      </dgm:t>
    </dgm:pt>
    <dgm:pt modelId="{0079BA02-D738-4874-835A-09451978F060}" type="sibTrans" cxnId="{5C5C5916-E0AB-4A48-8B8F-8BC07187009B}">
      <dgm:prSet/>
      <dgm:spPr/>
      <dgm:t>
        <a:bodyPr/>
        <a:lstStyle/>
        <a:p>
          <a:endParaRPr lang="ru-RU"/>
        </a:p>
      </dgm:t>
    </dgm:pt>
    <dgm:pt modelId="{E450529A-7AA9-4224-B50B-BAC42CBA7A7F}">
      <dgm:prSet phldrT="[Текст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«По вопросам обеспечения пожарной безопасности на территории Пригородного сельского поселения на 2023-2025 годы»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18C3995-7D0D-43D1-9CDD-734047D2DD08}" type="parTrans" cxnId="{C5363207-3463-4C8D-80E9-189585020602}">
      <dgm:prSet/>
      <dgm:spPr/>
      <dgm:t>
        <a:bodyPr/>
        <a:lstStyle/>
        <a:p>
          <a:endParaRPr lang="ru-RU"/>
        </a:p>
      </dgm:t>
    </dgm:pt>
    <dgm:pt modelId="{128B0DA0-4466-49E8-BFD4-AA90CEB3F055}" type="sibTrans" cxnId="{C5363207-3463-4C8D-80E9-189585020602}">
      <dgm:prSet/>
      <dgm:spPr/>
      <dgm:t>
        <a:bodyPr/>
        <a:lstStyle/>
        <a:p>
          <a:endParaRPr lang="ru-RU"/>
        </a:p>
      </dgm:t>
    </dgm:pt>
    <dgm:pt modelId="{6D8D3655-F1FC-4FDA-B47E-6C899782F3EB}">
      <dgm:prSet phldrT="[Текст]" custT="1"/>
      <dgm:spPr>
        <a:solidFill>
          <a:srgbClr val="99FFCC">
            <a:alpha val="89804"/>
          </a:srgbClr>
        </a:solidFill>
      </dgm:spPr>
      <dgm:t>
        <a:bodyPr/>
        <a:lstStyle/>
        <a:p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344FF8F-D9C6-4F43-9F2B-47F6D0E0D921}" type="parTrans" cxnId="{F5218353-0626-4774-9B0C-A308542FEA07}">
      <dgm:prSet/>
      <dgm:spPr/>
      <dgm:t>
        <a:bodyPr/>
        <a:lstStyle/>
        <a:p>
          <a:endParaRPr lang="ru-RU"/>
        </a:p>
      </dgm:t>
    </dgm:pt>
    <dgm:pt modelId="{C6571A43-621A-47BE-ABB7-078B70BB1B94}" type="sibTrans" cxnId="{F5218353-0626-4774-9B0C-A308542FEA07}">
      <dgm:prSet/>
      <dgm:spPr/>
      <dgm:t>
        <a:bodyPr/>
        <a:lstStyle/>
        <a:p>
          <a:endParaRPr lang="ru-RU"/>
        </a:p>
      </dgm:t>
    </dgm:pt>
    <dgm:pt modelId="{3D259CE3-8AC3-444F-8AC1-07A578A88C15}">
      <dgm:prSet phldrT="[Текст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Борьба с борщевиком Сосновского на территории Пригородного сельского поселения на 2023-2025 годы»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95D74CBA-513C-43FC-BF8A-8CEA7804E140}" type="parTrans" cxnId="{4EF4A36E-D85C-4288-B235-B0E410FE0C6D}">
      <dgm:prSet/>
      <dgm:spPr/>
      <dgm:t>
        <a:bodyPr/>
        <a:lstStyle/>
        <a:p>
          <a:endParaRPr lang="ru-RU"/>
        </a:p>
      </dgm:t>
    </dgm:pt>
    <dgm:pt modelId="{4DC516E2-AB37-41AE-9C13-4DBD46C6FE07}" type="sibTrans" cxnId="{4EF4A36E-D85C-4288-B235-B0E410FE0C6D}">
      <dgm:prSet/>
      <dgm:spPr/>
      <dgm:t>
        <a:bodyPr/>
        <a:lstStyle/>
        <a:p>
          <a:endParaRPr lang="ru-RU"/>
        </a:p>
      </dgm:t>
    </dgm:pt>
    <dgm:pt modelId="{FF094EB7-A4B7-45EA-8ADB-4B563060D7D8}">
      <dgm:prSet phldrT="[Текст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Развитие территориального общественного самоуправления в Пригородном сельском поселении муниципального района город Нерехта и Нерехтский район Костромской области на 2023-2025 года»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E55C9FF-5770-49A0-8554-BEB6974A3AB4}" type="parTrans" cxnId="{6C65A729-83E2-4D13-80A9-95A77D78386D}">
      <dgm:prSet/>
      <dgm:spPr/>
      <dgm:t>
        <a:bodyPr/>
        <a:lstStyle/>
        <a:p>
          <a:endParaRPr lang="ru-RU"/>
        </a:p>
      </dgm:t>
    </dgm:pt>
    <dgm:pt modelId="{CEF3A9A0-0D1B-4A6D-B301-8925DC8B8BC8}" type="sibTrans" cxnId="{6C65A729-83E2-4D13-80A9-95A77D78386D}">
      <dgm:prSet/>
      <dgm:spPr/>
      <dgm:t>
        <a:bodyPr/>
        <a:lstStyle/>
        <a:p>
          <a:endParaRPr lang="ru-RU"/>
        </a:p>
      </dgm:t>
    </dgm:pt>
    <dgm:pt modelId="{336FE486-E0E4-41DB-910D-EA536123AC20}">
      <dgm:prSet phldrT="[Текст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Создание и восстановление военно-мемориальных  объектов на территории Пригородного сельского поселения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Нерехтского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района Костромской области на 2023 год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37F5882-FB60-4E1D-99EB-BEE424D32CBE}" type="parTrans" cxnId="{DD88FAC6-2231-4303-9D29-BE432EF7D436}">
      <dgm:prSet/>
      <dgm:spPr/>
      <dgm:t>
        <a:bodyPr/>
        <a:lstStyle/>
        <a:p>
          <a:endParaRPr lang="ru-RU"/>
        </a:p>
      </dgm:t>
    </dgm:pt>
    <dgm:pt modelId="{F18AF134-52BA-4547-962B-FF3D80AEA109}" type="sibTrans" cxnId="{DD88FAC6-2231-4303-9D29-BE432EF7D436}">
      <dgm:prSet/>
      <dgm:spPr/>
      <dgm:t>
        <a:bodyPr/>
        <a:lstStyle/>
        <a:p>
          <a:endParaRPr lang="ru-RU"/>
        </a:p>
      </dgm:t>
    </dgm:pt>
    <dgm:pt modelId="{BDCF78B2-3AC5-4976-B5B4-61C352BD6A6E}">
      <dgm:prSet phldrT="[Текст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Капитальный ремонт и ремонт автомобильных дорог общего пользования местного значения поселения на 2023 год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7350E43-A23D-4C94-A341-DF5AF97478DC}" type="parTrans" cxnId="{A23A1B0C-475E-455F-9325-2B73DA499B8B}">
      <dgm:prSet/>
      <dgm:spPr/>
      <dgm:t>
        <a:bodyPr/>
        <a:lstStyle/>
        <a:p>
          <a:endParaRPr lang="ru-RU"/>
        </a:p>
      </dgm:t>
    </dgm:pt>
    <dgm:pt modelId="{4E7BC414-49D8-4A34-AE93-2CC8A66302D6}" type="sibTrans" cxnId="{A23A1B0C-475E-455F-9325-2B73DA499B8B}">
      <dgm:prSet/>
      <dgm:spPr/>
      <dgm:t>
        <a:bodyPr/>
        <a:lstStyle/>
        <a:p>
          <a:endParaRPr lang="ru-RU"/>
        </a:p>
      </dgm:t>
    </dgm:pt>
    <dgm:pt modelId="{35D11B3F-0A73-4512-8CD9-59EFD7991B48}" type="pres">
      <dgm:prSet presAssocID="{B826A132-BA08-40AE-8960-71EED03438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19909D-695C-497C-AEEA-7A7A8E937470}" type="pres">
      <dgm:prSet presAssocID="{3A55B6D1-F84A-4710-BD5D-4BEA724351AC}" presName="linNode" presStyleCnt="0"/>
      <dgm:spPr/>
    </dgm:pt>
    <dgm:pt modelId="{CDC3E950-D551-4ED1-8914-9FFC35E500F7}" type="pres">
      <dgm:prSet presAssocID="{3A55B6D1-F84A-4710-BD5D-4BEA724351AC}" presName="parentText" presStyleLbl="node1" presStyleIdx="0" presStyleCnt="3" custScaleX="100852" custScaleY="453392" custLinFactY="-36695" custLinFactNeighborX="-383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DC899-54F9-480A-A0A5-F33AB6AC3094}" type="pres">
      <dgm:prSet presAssocID="{3A55B6D1-F84A-4710-BD5D-4BEA724351AC}" presName="descendantText" presStyleLbl="alignAccFollowNode1" presStyleIdx="0" presStyleCnt="1" custScaleX="102525" custScaleY="2000000" custLinFactY="200000" custLinFactNeighborX="1556" custLinFactNeighborY="248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01F7C-665B-428E-B2C9-FA04FF87CE77}" type="pres">
      <dgm:prSet presAssocID="{10EE9D66-81C3-4156-9291-F57A6DD6A649}" presName="sp" presStyleCnt="0"/>
      <dgm:spPr/>
    </dgm:pt>
    <dgm:pt modelId="{D5BA16B8-1CF2-4F1D-8787-78442AE91E25}" type="pres">
      <dgm:prSet presAssocID="{B622376C-07EC-4558-B4B5-8CE696A740A7}" presName="linNode" presStyleCnt="0"/>
      <dgm:spPr/>
    </dgm:pt>
    <dgm:pt modelId="{DD1048F6-5867-4C7E-8867-42D0AAF9CDBB}" type="pres">
      <dgm:prSet presAssocID="{B622376C-07EC-4558-B4B5-8CE696A740A7}" presName="parentText" presStyleLbl="node1" presStyleIdx="1" presStyleCnt="3" custScaleX="88343" custScaleY="343220" custLinFactY="-300000" custLinFactNeighborX="-7190" custLinFactNeighborY="-3239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EF98D-80EE-4CF6-A944-1A5AFF35FCED}" type="pres">
      <dgm:prSet presAssocID="{CB58ABB5-3C89-4511-8DD4-B52AEEC6D171}" presName="sp" presStyleCnt="0"/>
      <dgm:spPr/>
    </dgm:pt>
    <dgm:pt modelId="{664C3AE6-B9F4-4747-AB55-3F579369FD9A}" type="pres">
      <dgm:prSet presAssocID="{EC55FD9C-0BE3-418E-8429-5AEB8FE40BC2}" presName="linNode" presStyleCnt="0"/>
      <dgm:spPr/>
    </dgm:pt>
    <dgm:pt modelId="{7B435121-9030-4FCF-99BE-156579B672E4}" type="pres">
      <dgm:prSet presAssocID="{EC55FD9C-0BE3-418E-8429-5AEB8FE40BC2}" presName="parentText" presStyleLbl="node1" presStyleIdx="2" presStyleCnt="3" custScaleX="86479" custScaleY="318103" custLinFactY="-269869" custLinFactNeighborX="-382" custLinFactNeighborY="-3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F4A36E-D85C-4288-B235-B0E410FE0C6D}" srcId="{3A55B6D1-F84A-4710-BD5D-4BEA724351AC}" destId="{3D259CE3-8AC3-444F-8AC1-07A578A88C15}" srcOrd="3" destOrd="0" parTransId="{95D74CBA-513C-43FC-BF8A-8CEA7804E140}" sibTransId="{4DC516E2-AB37-41AE-9C13-4DBD46C6FE07}"/>
    <dgm:cxn modelId="{F870C2C2-817A-48B4-9784-477CDEA28F32}" type="presOf" srcId="{336FE486-E0E4-41DB-910D-EA536123AC20}" destId="{9B6DC899-54F9-480A-A0A5-F33AB6AC3094}" srcOrd="0" destOrd="5" presId="urn:microsoft.com/office/officeart/2005/8/layout/vList5"/>
    <dgm:cxn modelId="{F5218353-0626-4774-9B0C-A308542FEA07}" srcId="{3A55B6D1-F84A-4710-BD5D-4BEA724351AC}" destId="{6D8D3655-F1FC-4FDA-B47E-6C899782F3EB}" srcOrd="7" destOrd="0" parTransId="{4344FF8F-D9C6-4F43-9F2B-47F6D0E0D921}" sibTransId="{C6571A43-621A-47BE-ABB7-078B70BB1B94}"/>
    <dgm:cxn modelId="{281878BF-1C3E-4EBE-A74F-215C64BB22A4}" type="presOf" srcId="{E450529A-7AA9-4224-B50B-BAC42CBA7A7F}" destId="{9B6DC899-54F9-480A-A0A5-F33AB6AC3094}" srcOrd="0" destOrd="2" presId="urn:microsoft.com/office/officeart/2005/8/layout/vList5"/>
    <dgm:cxn modelId="{82D6647C-CFAA-483F-B8C4-89E4F9A99807}" srcId="{B826A132-BA08-40AE-8960-71EED0343819}" destId="{EC55FD9C-0BE3-418E-8429-5AEB8FE40BC2}" srcOrd="2" destOrd="0" parTransId="{AFD510DD-75C5-479E-81DB-8A341BFBF31F}" sibTransId="{7A39BFAD-B0E3-4E32-9C84-437BCA3959E1}"/>
    <dgm:cxn modelId="{9CAC116C-A009-4378-BA31-78DCA4308899}" srcId="{3A55B6D1-F84A-4710-BD5D-4BEA724351AC}" destId="{788A3899-7B1F-49B1-8B4F-BB14EF5FFAE0}" srcOrd="0" destOrd="0" parTransId="{3D78FC51-DD63-4123-9A4C-46FC05DE54F2}" sibTransId="{1B48B5D2-643D-4BF4-800A-96AFA18F04BA}"/>
    <dgm:cxn modelId="{FC504DA3-0173-4B8C-85E4-2C9B8A5E6B62}" type="presOf" srcId="{BDCF78B2-3AC5-4976-B5B4-61C352BD6A6E}" destId="{9B6DC899-54F9-480A-A0A5-F33AB6AC3094}" srcOrd="0" destOrd="6" presId="urn:microsoft.com/office/officeart/2005/8/layout/vList5"/>
    <dgm:cxn modelId="{6C65A729-83E2-4D13-80A9-95A77D78386D}" srcId="{3A55B6D1-F84A-4710-BD5D-4BEA724351AC}" destId="{FF094EB7-A4B7-45EA-8ADB-4B563060D7D8}" srcOrd="4" destOrd="0" parTransId="{8E55C9FF-5770-49A0-8554-BEB6974A3AB4}" sibTransId="{CEF3A9A0-0D1B-4A6D-B301-8925DC8B8BC8}"/>
    <dgm:cxn modelId="{450261C5-0D97-4375-AC21-35A714FDC7CC}" type="presOf" srcId="{3D259CE3-8AC3-444F-8AC1-07A578A88C15}" destId="{9B6DC899-54F9-480A-A0A5-F33AB6AC3094}" srcOrd="0" destOrd="3" presId="urn:microsoft.com/office/officeart/2005/8/layout/vList5"/>
    <dgm:cxn modelId="{45FD4BF7-B26A-4CB1-B2C9-7397744BAB0C}" type="presOf" srcId="{6D8D3655-F1FC-4FDA-B47E-6C899782F3EB}" destId="{9B6DC899-54F9-480A-A0A5-F33AB6AC3094}" srcOrd="0" destOrd="7" presId="urn:microsoft.com/office/officeart/2005/8/layout/vList5"/>
    <dgm:cxn modelId="{6BA66BBF-2904-45D6-A319-8451BE34DC59}" srcId="{B826A132-BA08-40AE-8960-71EED0343819}" destId="{3A55B6D1-F84A-4710-BD5D-4BEA724351AC}" srcOrd="0" destOrd="0" parTransId="{1C225346-D77D-48B0-A973-11A626E9A60F}" sibTransId="{10EE9D66-81C3-4156-9291-F57A6DD6A649}"/>
    <dgm:cxn modelId="{AA5A92A1-069E-47D7-B081-A648DD273051}" type="presOf" srcId="{FF094EB7-A4B7-45EA-8ADB-4B563060D7D8}" destId="{9B6DC899-54F9-480A-A0A5-F33AB6AC3094}" srcOrd="0" destOrd="4" presId="urn:microsoft.com/office/officeart/2005/8/layout/vList5"/>
    <dgm:cxn modelId="{32F9316C-C5EA-4365-8A12-5BC1CBBB4116}" type="presOf" srcId="{3A55B6D1-F84A-4710-BD5D-4BEA724351AC}" destId="{CDC3E950-D551-4ED1-8914-9FFC35E500F7}" srcOrd="0" destOrd="0" presId="urn:microsoft.com/office/officeart/2005/8/layout/vList5"/>
    <dgm:cxn modelId="{FBF5ECDC-8864-4DE7-8B51-8C69462DE30C}" type="presOf" srcId="{CCFD32AE-082E-4589-9963-883597392B7C}" destId="{9B6DC899-54F9-480A-A0A5-F33AB6AC3094}" srcOrd="0" destOrd="1" presId="urn:microsoft.com/office/officeart/2005/8/layout/vList5"/>
    <dgm:cxn modelId="{2D54F1AE-297A-4724-AF52-D40CE92E649C}" srcId="{B826A132-BA08-40AE-8960-71EED0343819}" destId="{B622376C-07EC-4558-B4B5-8CE696A740A7}" srcOrd="1" destOrd="0" parTransId="{35C4BC6D-5052-47A7-B1F5-DAC736145921}" sibTransId="{CB58ABB5-3C89-4511-8DD4-B52AEEC6D171}"/>
    <dgm:cxn modelId="{14582BBB-6927-4305-8397-C08212C0E9A1}" type="presOf" srcId="{788A3899-7B1F-49B1-8B4F-BB14EF5FFAE0}" destId="{9B6DC899-54F9-480A-A0A5-F33AB6AC3094}" srcOrd="0" destOrd="0" presId="urn:microsoft.com/office/officeart/2005/8/layout/vList5"/>
    <dgm:cxn modelId="{5C5C5916-E0AB-4A48-8B8F-8BC07187009B}" srcId="{3A55B6D1-F84A-4710-BD5D-4BEA724351AC}" destId="{CCFD32AE-082E-4589-9963-883597392B7C}" srcOrd="1" destOrd="0" parTransId="{B405EDBB-1F2D-452C-8949-5FB7EB8904D8}" sibTransId="{0079BA02-D738-4874-835A-09451978F060}"/>
    <dgm:cxn modelId="{A23A1B0C-475E-455F-9325-2B73DA499B8B}" srcId="{3A55B6D1-F84A-4710-BD5D-4BEA724351AC}" destId="{BDCF78B2-3AC5-4976-B5B4-61C352BD6A6E}" srcOrd="6" destOrd="0" parTransId="{77350E43-A23D-4C94-A341-DF5AF97478DC}" sibTransId="{4E7BC414-49D8-4A34-AE93-2CC8A66302D6}"/>
    <dgm:cxn modelId="{69D49508-E5CD-4EED-AF69-4FC5A2A058E6}" type="presOf" srcId="{EC55FD9C-0BE3-418E-8429-5AEB8FE40BC2}" destId="{7B435121-9030-4FCF-99BE-156579B672E4}" srcOrd="0" destOrd="0" presId="urn:microsoft.com/office/officeart/2005/8/layout/vList5"/>
    <dgm:cxn modelId="{E1A36EDE-9031-4E3A-B9D9-3ED3C2C83396}" type="presOf" srcId="{B622376C-07EC-4558-B4B5-8CE696A740A7}" destId="{DD1048F6-5867-4C7E-8867-42D0AAF9CDBB}" srcOrd="0" destOrd="0" presId="urn:microsoft.com/office/officeart/2005/8/layout/vList5"/>
    <dgm:cxn modelId="{DD88FAC6-2231-4303-9D29-BE432EF7D436}" srcId="{3A55B6D1-F84A-4710-BD5D-4BEA724351AC}" destId="{336FE486-E0E4-41DB-910D-EA536123AC20}" srcOrd="5" destOrd="0" parTransId="{537F5882-FB60-4E1D-99EB-BEE424D32CBE}" sibTransId="{F18AF134-52BA-4547-962B-FF3D80AEA109}"/>
    <dgm:cxn modelId="{9EFC71CD-C627-4929-AC0C-86C7789FBF71}" type="presOf" srcId="{B826A132-BA08-40AE-8960-71EED0343819}" destId="{35D11B3F-0A73-4512-8CD9-59EFD7991B48}" srcOrd="0" destOrd="0" presId="urn:microsoft.com/office/officeart/2005/8/layout/vList5"/>
    <dgm:cxn modelId="{C5363207-3463-4C8D-80E9-189585020602}" srcId="{3A55B6D1-F84A-4710-BD5D-4BEA724351AC}" destId="{E450529A-7AA9-4224-B50B-BAC42CBA7A7F}" srcOrd="2" destOrd="0" parTransId="{818C3995-7D0D-43D1-9CDD-734047D2DD08}" sibTransId="{128B0DA0-4466-49E8-BFD4-AA90CEB3F055}"/>
    <dgm:cxn modelId="{57F78DFE-31C8-4409-8F2D-61F8CD992CA0}" type="presParOf" srcId="{35D11B3F-0A73-4512-8CD9-59EFD7991B48}" destId="{B219909D-695C-497C-AEEA-7A7A8E937470}" srcOrd="0" destOrd="0" presId="urn:microsoft.com/office/officeart/2005/8/layout/vList5"/>
    <dgm:cxn modelId="{8BC073D2-E756-4959-8DB3-25919A75409B}" type="presParOf" srcId="{B219909D-695C-497C-AEEA-7A7A8E937470}" destId="{CDC3E950-D551-4ED1-8914-9FFC35E500F7}" srcOrd="0" destOrd="0" presId="urn:microsoft.com/office/officeart/2005/8/layout/vList5"/>
    <dgm:cxn modelId="{949C3ECD-AAC3-4709-B6A0-60B213B7549B}" type="presParOf" srcId="{B219909D-695C-497C-AEEA-7A7A8E937470}" destId="{9B6DC899-54F9-480A-A0A5-F33AB6AC3094}" srcOrd="1" destOrd="0" presId="urn:microsoft.com/office/officeart/2005/8/layout/vList5"/>
    <dgm:cxn modelId="{85B96F58-7ED1-4578-8C9D-184191CFC210}" type="presParOf" srcId="{35D11B3F-0A73-4512-8CD9-59EFD7991B48}" destId="{BF501F7C-665B-428E-B2C9-FA04FF87CE77}" srcOrd="1" destOrd="0" presId="urn:microsoft.com/office/officeart/2005/8/layout/vList5"/>
    <dgm:cxn modelId="{3A754B01-176E-4428-8455-F9F1C2E9AA61}" type="presParOf" srcId="{35D11B3F-0A73-4512-8CD9-59EFD7991B48}" destId="{D5BA16B8-1CF2-4F1D-8787-78442AE91E25}" srcOrd="2" destOrd="0" presId="urn:microsoft.com/office/officeart/2005/8/layout/vList5"/>
    <dgm:cxn modelId="{A1460E7D-CC64-43AC-B081-BCEA5D34BCE3}" type="presParOf" srcId="{D5BA16B8-1CF2-4F1D-8787-78442AE91E25}" destId="{DD1048F6-5867-4C7E-8867-42D0AAF9CDBB}" srcOrd="0" destOrd="0" presId="urn:microsoft.com/office/officeart/2005/8/layout/vList5"/>
    <dgm:cxn modelId="{8E164F8B-88DD-412E-87CE-066AC7067A33}" type="presParOf" srcId="{35D11B3F-0A73-4512-8CD9-59EFD7991B48}" destId="{55FEF98D-80EE-4CF6-A944-1A5AFF35FCED}" srcOrd="3" destOrd="0" presId="urn:microsoft.com/office/officeart/2005/8/layout/vList5"/>
    <dgm:cxn modelId="{EC4DB78B-9ED8-43FB-A595-4EB0C8336EEA}" type="presParOf" srcId="{35D11B3F-0A73-4512-8CD9-59EFD7991B48}" destId="{664C3AE6-B9F4-4747-AB55-3F579369FD9A}" srcOrd="4" destOrd="0" presId="urn:microsoft.com/office/officeart/2005/8/layout/vList5"/>
    <dgm:cxn modelId="{0710485A-9921-417E-B05D-60C121849DAC}" type="presParOf" srcId="{664C3AE6-B9F4-4747-AB55-3F579369FD9A}" destId="{7B435121-9030-4FCF-99BE-156579B672E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377686-0C6D-4503-99A3-DE9838A764F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7CBD6E-157F-425F-918A-73646D123CC9}" type="pres">
      <dgm:prSet presAssocID="{3B377686-0C6D-4503-99A3-DE9838A764F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EA99449-29C2-4634-8A96-572F732BE5D4}" type="presOf" srcId="{3B377686-0C6D-4503-99A3-DE9838A764FD}" destId="{927CBD6E-157F-425F-918A-73646D123CC9}" srcOrd="0" destOrd="0" presId="urn:microsoft.com/office/officeart/2005/8/layout/hList3"/>
  </dgm:cxnLst>
  <dgm:bg>
    <a:blipFill dpi="0" rotWithShape="1">
      <a:blip xmlns:r="http://schemas.openxmlformats.org/officeDocument/2006/relationships" r:embed="rId1"/>
      <a:srcRect/>
      <a:stretch>
        <a:fillRect/>
      </a:stretch>
    </a:blipFill>
  </dgm:bg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57B4FF-0243-4051-87E3-41B634EC445C}">
      <dsp:nvSpPr>
        <dsp:cNvPr id="0" name=""/>
        <dsp:cNvSpPr/>
      </dsp:nvSpPr>
      <dsp:spPr>
        <a:xfrm rot="10800000">
          <a:off x="2357308" y="285752"/>
          <a:ext cx="6501003" cy="52823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15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Georgia" pitchFamily="18" charset="0"/>
            </a:rPr>
            <a:t>Вводная часть</a:t>
          </a:r>
          <a:endParaRPr lang="ru-RU" sz="1700" kern="1200" dirty="0">
            <a:latin typeface="Georgia" pitchFamily="18" charset="0"/>
          </a:endParaRPr>
        </a:p>
      </dsp:txBody>
      <dsp:txXfrm rot="10800000">
        <a:off x="2357308" y="285752"/>
        <a:ext cx="6501003" cy="528230"/>
      </dsp:txXfrm>
    </dsp:sp>
    <dsp:sp modelId="{B0BC217C-C087-468F-ABEC-AF47ADB662CF}">
      <dsp:nvSpPr>
        <dsp:cNvPr id="0" name=""/>
        <dsp:cNvSpPr/>
      </dsp:nvSpPr>
      <dsp:spPr>
        <a:xfrm>
          <a:off x="0" y="1857"/>
          <a:ext cx="2043734" cy="9751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507114A-33DA-4179-92F5-A80E9F44F59C}">
      <dsp:nvSpPr>
        <dsp:cNvPr id="0" name=""/>
        <dsp:cNvSpPr/>
      </dsp:nvSpPr>
      <dsp:spPr>
        <a:xfrm rot="10800000">
          <a:off x="2252023" y="2357452"/>
          <a:ext cx="6606271" cy="649001"/>
        </a:xfrm>
        <a:prstGeom prst="homePlat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15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Georgia" pitchFamily="18" charset="0"/>
            </a:rPr>
            <a:t>Доходы бюджета</a:t>
          </a:r>
          <a:endParaRPr lang="ru-RU" sz="1700" kern="1200" dirty="0">
            <a:latin typeface="Georgia" pitchFamily="18" charset="0"/>
          </a:endParaRPr>
        </a:p>
      </dsp:txBody>
      <dsp:txXfrm rot="10800000">
        <a:off x="2252023" y="2357452"/>
        <a:ext cx="6606271" cy="649001"/>
      </dsp:txXfrm>
    </dsp:sp>
    <dsp:sp modelId="{440522BF-F49A-4D28-AFCA-39074B3E5077}">
      <dsp:nvSpPr>
        <dsp:cNvPr id="0" name=""/>
        <dsp:cNvSpPr/>
      </dsp:nvSpPr>
      <dsp:spPr>
        <a:xfrm>
          <a:off x="0" y="2260798"/>
          <a:ext cx="2029061" cy="9072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F41E06E-EC66-4BDA-96EC-F18DCBE5623E}">
      <dsp:nvSpPr>
        <dsp:cNvPr id="0" name=""/>
        <dsp:cNvSpPr/>
      </dsp:nvSpPr>
      <dsp:spPr>
        <a:xfrm rot="10800000">
          <a:off x="2390356" y="3643365"/>
          <a:ext cx="6467955" cy="536303"/>
        </a:xfrm>
        <a:prstGeom prst="homePlat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15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Georgia" pitchFamily="18" charset="0"/>
            </a:rPr>
            <a:t>Расходы бюджета</a:t>
          </a:r>
          <a:endParaRPr lang="ru-RU" sz="1700" kern="1200" dirty="0">
            <a:latin typeface="Georgia" pitchFamily="18" charset="0"/>
          </a:endParaRPr>
        </a:p>
      </dsp:txBody>
      <dsp:txXfrm rot="10800000">
        <a:off x="2390356" y="3643365"/>
        <a:ext cx="6467955" cy="536303"/>
      </dsp:txXfrm>
    </dsp:sp>
    <dsp:sp modelId="{BEC18634-004D-4B6D-A722-F2B375490EB6}">
      <dsp:nvSpPr>
        <dsp:cNvPr id="0" name=""/>
        <dsp:cNvSpPr/>
      </dsp:nvSpPr>
      <dsp:spPr>
        <a:xfrm>
          <a:off x="0" y="1131324"/>
          <a:ext cx="1891645" cy="96522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C3CB805-E7FC-4132-8915-18D2ADE10BE8}">
      <dsp:nvSpPr>
        <dsp:cNvPr id="0" name=""/>
        <dsp:cNvSpPr/>
      </dsp:nvSpPr>
      <dsp:spPr>
        <a:xfrm rot="10800000">
          <a:off x="2286008" y="4857807"/>
          <a:ext cx="6462359" cy="579036"/>
        </a:xfrm>
        <a:prstGeom prst="homePlat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15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Georgia" pitchFamily="18" charset="0"/>
            </a:rPr>
            <a:t>Расходы на реализацию муниципальных программ</a:t>
          </a:r>
          <a:endParaRPr lang="ru-RU" sz="1700" kern="1200" dirty="0">
            <a:latin typeface="Georgia" pitchFamily="18" charset="0"/>
          </a:endParaRPr>
        </a:p>
      </dsp:txBody>
      <dsp:txXfrm rot="10800000">
        <a:off x="2286008" y="4857807"/>
        <a:ext cx="6462359" cy="579036"/>
      </dsp:txXfrm>
    </dsp:sp>
    <dsp:sp modelId="{A980F823-B359-4CA1-B674-38882E8B4637}">
      <dsp:nvSpPr>
        <dsp:cNvPr id="0" name=""/>
        <dsp:cNvSpPr/>
      </dsp:nvSpPr>
      <dsp:spPr>
        <a:xfrm>
          <a:off x="0" y="4449138"/>
          <a:ext cx="1947690" cy="111382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19FE17E-9CCE-420E-9AD9-49D9F8FDE5B9}">
      <dsp:nvSpPr>
        <dsp:cNvPr id="0" name=""/>
        <dsp:cNvSpPr/>
      </dsp:nvSpPr>
      <dsp:spPr>
        <a:xfrm rot="10800000">
          <a:off x="2357191" y="1277571"/>
          <a:ext cx="6501120" cy="594336"/>
        </a:xfrm>
        <a:prstGeom prst="homePlat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15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Georgia" pitchFamily="18" charset="0"/>
            </a:rPr>
            <a:t>Основные показатели прогноза социально-экономического развития </a:t>
          </a:r>
          <a:endParaRPr lang="ru-RU" sz="1700" kern="1200" dirty="0">
            <a:latin typeface="Georgia" pitchFamily="18" charset="0"/>
          </a:endParaRPr>
        </a:p>
      </dsp:txBody>
      <dsp:txXfrm rot="10800000">
        <a:off x="2357191" y="1277571"/>
        <a:ext cx="6501120" cy="594336"/>
      </dsp:txXfrm>
    </dsp:sp>
    <dsp:sp modelId="{F12D84C1-BEE7-4DE0-AB16-73950C82BBB5}">
      <dsp:nvSpPr>
        <dsp:cNvPr id="0" name=""/>
        <dsp:cNvSpPr/>
      </dsp:nvSpPr>
      <dsp:spPr>
        <a:xfrm flipV="1">
          <a:off x="1411890" y="4426411"/>
          <a:ext cx="61756" cy="61756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5002875"/>
                <a:satOff val="-4473"/>
                <a:lumOff val="13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5002875"/>
                <a:satOff val="-4473"/>
                <a:lumOff val="13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5002875"/>
                <a:satOff val="-4473"/>
                <a:lumOff val="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6DC899-54F9-480A-A0A5-F33AB6AC3094}">
      <dsp:nvSpPr>
        <dsp:cNvPr id="0" name=""/>
        <dsp:cNvSpPr/>
      </dsp:nvSpPr>
      <dsp:spPr>
        <a:xfrm rot="5400000">
          <a:off x="5212099" y="-2368063"/>
          <a:ext cx="1484083" cy="6222367"/>
        </a:xfrm>
        <a:prstGeom prst="round2SameRect">
          <a:avLst/>
        </a:prstGeom>
        <a:solidFill>
          <a:srgbClr val="99FFCC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«Развитие образования  города Торжка» на 2014  - 2019 годы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«Развитие культуры города Торжка» на  2014  - 2019 годы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«Развитие физической культуры и спорта города Торжка» на  2014  - 2019 годы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212099" y="-2368063"/>
        <a:ext cx="1484083" cy="6222367"/>
      </dsp:txXfrm>
    </dsp:sp>
    <dsp:sp modelId="{CDC3E950-D551-4ED1-8914-9FFC35E500F7}">
      <dsp:nvSpPr>
        <dsp:cNvPr id="0" name=""/>
        <dsp:cNvSpPr/>
      </dsp:nvSpPr>
      <dsp:spPr>
        <a:xfrm>
          <a:off x="0" y="142868"/>
          <a:ext cx="2837105" cy="1083417"/>
        </a:xfrm>
        <a:prstGeom prst="roundRect">
          <a:avLst/>
        </a:prstGeom>
        <a:solidFill>
          <a:srgbClr val="66FFFF"/>
        </a:solidFill>
        <a:ln w="254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I</a:t>
          </a:r>
          <a:r>
            <a:rPr lang="ru-RU" sz="18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. Повышение качества жизни</a:t>
          </a:r>
          <a:endParaRPr lang="ru-RU" sz="18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42868"/>
        <a:ext cx="2837105" cy="1083417"/>
      </dsp:txXfrm>
    </dsp:sp>
    <dsp:sp modelId="{F45128CD-38B6-44F3-94C2-B065BEDD4D5A}">
      <dsp:nvSpPr>
        <dsp:cNvPr id="0" name=""/>
        <dsp:cNvSpPr/>
      </dsp:nvSpPr>
      <dsp:spPr>
        <a:xfrm rot="5400000">
          <a:off x="4981533" y="-511939"/>
          <a:ext cx="2072525" cy="6240703"/>
        </a:xfrm>
        <a:prstGeom prst="round2SameRect">
          <a:avLst/>
        </a:prstGeom>
        <a:solidFill>
          <a:srgbClr val="CCECF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«Обеспечение доступным жильем населения города Торжка и развитие жилищного строительства»  на  2014  - 2019 годы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«Жилищно-коммунальное хозяйство города Торжка на  2014  - 2019 годы"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«Дорожное хозяйство   и общественный транспорт    города Торжка на 2014 -2019 годы"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«Развитие малого  и среднего  предпринимательства в городе Торжке» на 2014 -2019 годы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81533" y="-511939"/>
        <a:ext cx="2072525" cy="6240703"/>
      </dsp:txXfrm>
    </dsp:sp>
    <dsp:sp modelId="{DD1048F6-5867-4C7E-8867-42D0AAF9CDBB}">
      <dsp:nvSpPr>
        <dsp:cNvPr id="0" name=""/>
        <dsp:cNvSpPr/>
      </dsp:nvSpPr>
      <dsp:spPr>
        <a:xfrm>
          <a:off x="23" y="2143149"/>
          <a:ext cx="2891592" cy="977779"/>
        </a:xfrm>
        <a:prstGeom prst="roundRect">
          <a:avLst/>
        </a:prstGeom>
        <a:solidFill>
          <a:srgbClr val="66FFF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II</a:t>
          </a:r>
          <a:r>
            <a:rPr lang="ru-RU" sz="18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. Развитие экономики</a:t>
          </a:r>
          <a:endParaRPr lang="ru-RU" sz="18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" y="2143149"/>
        <a:ext cx="2891592" cy="977779"/>
      </dsp:txXfrm>
    </dsp:sp>
    <dsp:sp modelId="{9E2E7F82-0F9A-4308-8A36-4BB17CB60A08}">
      <dsp:nvSpPr>
        <dsp:cNvPr id="0" name=""/>
        <dsp:cNvSpPr/>
      </dsp:nvSpPr>
      <dsp:spPr>
        <a:xfrm rot="5400000">
          <a:off x="5202061" y="1382204"/>
          <a:ext cx="1553646" cy="6252564"/>
        </a:xfrm>
        <a:prstGeom prst="round2SameRect">
          <a:avLst/>
        </a:prstGeom>
        <a:solidFill>
          <a:srgbClr val="99FFCC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«Муниципальное управление и гражданское общество» на  2014  - 2019 годы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«Управление имуществом и земельными ресурсами муниципального образования» на  2014 - 2019 годы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«Управление муниципальными финансами» на  2014 - 2019 годы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202061" y="1382204"/>
        <a:ext cx="1553646" cy="6252564"/>
      </dsp:txXfrm>
    </dsp:sp>
    <dsp:sp modelId="{7B435121-9030-4FCF-99BE-156579B672E4}">
      <dsp:nvSpPr>
        <dsp:cNvPr id="0" name=""/>
        <dsp:cNvSpPr/>
      </dsp:nvSpPr>
      <dsp:spPr>
        <a:xfrm>
          <a:off x="5851" y="4026538"/>
          <a:ext cx="2846750" cy="963895"/>
        </a:xfrm>
        <a:prstGeom prst="roundRect">
          <a:avLst/>
        </a:prstGeom>
        <a:solidFill>
          <a:srgbClr val="66FFF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III</a:t>
          </a:r>
          <a:r>
            <a:rPr lang="ru-RU" sz="18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.Совершенствование управления</a:t>
          </a:r>
          <a:endParaRPr lang="ru-RU" sz="18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51" y="4026538"/>
        <a:ext cx="2846750" cy="963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</cdr:x>
      <cdr:y>0.24638</cdr:y>
    </cdr:from>
    <cdr:to>
      <cdr:x>0.65328</cdr:x>
      <cdr:y>0.74685</cdr:y>
    </cdr:to>
    <cdr:sp macro="" textlink="">
      <cdr:nvSpPr>
        <cdr:cNvPr id="17" name="Блок-схема: узел 16"/>
        <cdr:cNvSpPr/>
      </cdr:nvSpPr>
      <cdr:spPr>
        <a:xfrm xmlns:a="http://schemas.openxmlformats.org/drawingml/2006/main">
          <a:off x="3000396" y="1214446"/>
          <a:ext cx="2599876" cy="2466957"/>
        </a:xfrm>
        <a:prstGeom xmlns:a="http://schemas.openxmlformats.org/drawingml/2006/main" prst="flowChartConnector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0.40164</cdr:x>
      <cdr:y>0.39378</cdr:y>
    </cdr:from>
    <cdr:to>
      <cdr:x>0.61475</cdr:x>
      <cdr:y>0.6145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2183375"/>
          <a:ext cx="1872207" cy="1223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17 427 150,0</a:t>
          </a:r>
        </a:p>
        <a:p xmlns:a="http://schemas.openxmlformats.org/drawingml/2006/main">
          <a:pPr algn="ctr"/>
          <a:r>
            <a: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0.0523</cdr:x>
      <cdr:y>0.75928</cdr:y>
    </cdr:from>
    <cdr:to>
      <cdr:x>0.15254</cdr:x>
      <cdr:y>0.87617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8343" y="3959625"/>
          <a:ext cx="859310" cy="609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0.70834</cdr:x>
      <cdr:y>0.13699</cdr:y>
    </cdr:from>
    <cdr:to>
      <cdr:x>0.825</cdr:x>
      <cdr:y>0.18841</cdr:y>
    </cdr:to>
    <cdr:sp macro="" textlink="">
      <cdr:nvSpPr>
        <cdr:cNvPr id="22" name="Прямая со стрелкой 21"/>
        <cdr:cNvSpPr/>
      </cdr:nvSpPr>
      <cdr:spPr>
        <a:xfrm xmlns:a="http://schemas.openxmlformats.org/drawingml/2006/main" flipV="1">
          <a:off x="6072230" y="675254"/>
          <a:ext cx="1000106" cy="253440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0.59167</cdr:x>
      <cdr:y>0.91781</cdr:y>
    </cdr:from>
    <cdr:to>
      <cdr:x>0.81667</cdr:x>
      <cdr:y>0.95652</cdr:y>
    </cdr:to>
    <cdr:sp macro="" textlink="">
      <cdr:nvSpPr>
        <cdr:cNvPr id="25" name="Прямая со стрелкой 24"/>
        <cdr:cNvSpPr/>
      </cdr:nvSpPr>
      <cdr:spPr>
        <a:xfrm xmlns:a="http://schemas.openxmlformats.org/drawingml/2006/main" flipV="1">
          <a:off x="5072099" y="4524088"/>
          <a:ext cx="1928828" cy="19081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/>
          </a:solidFill>
          <a:tailEnd type="arrow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0.13333</cdr:x>
      <cdr:y>0.24658</cdr:y>
    </cdr:from>
    <cdr:to>
      <cdr:x>0.225</cdr:x>
      <cdr:y>0.46377</cdr:y>
    </cdr:to>
    <cdr:sp macro="" textlink="">
      <cdr:nvSpPr>
        <cdr:cNvPr id="27" name="Прямая со стрелкой 26"/>
        <cdr:cNvSpPr/>
      </cdr:nvSpPr>
      <cdr:spPr>
        <a:xfrm xmlns:a="http://schemas.openxmlformats.org/drawingml/2006/main" rot="16200000" flipV="1">
          <a:off x="1000616" y="1357806"/>
          <a:ext cx="1070567" cy="785851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3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</cdr:x>
      <cdr:y>0.24638</cdr:y>
    </cdr:from>
    <cdr:to>
      <cdr:x>0.65328</cdr:x>
      <cdr:y>0.74685</cdr:y>
    </cdr:to>
    <cdr:sp macro="" textlink="">
      <cdr:nvSpPr>
        <cdr:cNvPr id="17" name="Блок-схема: узел 16"/>
        <cdr:cNvSpPr/>
      </cdr:nvSpPr>
      <cdr:spPr>
        <a:xfrm xmlns:a="http://schemas.openxmlformats.org/drawingml/2006/main">
          <a:off x="3000396" y="1214446"/>
          <a:ext cx="2599876" cy="2466957"/>
        </a:xfrm>
        <a:prstGeom xmlns:a="http://schemas.openxmlformats.org/drawingml/2006/main" prst="flowChartConnector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0.40164</cdr:x>
      <cdr:y>0.39378</cdr:y>
    </cdr:from>
    <cdr:to>
      <cdr:x>0.61475</cdr:x>
      <cdr:y>0.6145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2183375"/>
          <a:ext cx="1872207" cy="1223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14 528 310</a:t>
          </a:r>
        </a:p>
        <a:p xmlns:a="http://schemas.openxmlformats.org/drawingml/2006/main">
          <a:pPr algn="ctr"/>
          <a:r>
            <a: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0.0523</cdr:x>
      <cdr:y>0.75928</cdr:y>
    </cdr:from>
    <cdr:to>
      <cdr:x>0.15254</cdr:x>
      <cdr:y>0.87617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8343" y="3959625"/>
          <a:ext cx="859310" cy="609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0.70834</cdr:x>
      <cdr:y>0.13699</cdr:y>
    </cdr:from>
    <cdr:to>
      <cdr:x>0.825</cdr:x>
      <cdr:y>0.18841</cdr:y>
    </cdr:to>
    <cdr:sp macro="" textlink="">
      <cdr:nvSpPr>
        <cdr:cNvPr id="22" name="Прямая со стрелкой 21"/>
        <cdr:cNvSpPr/>
      </cdr:nvSpPr>
      <cdr:spPr>
        <a:xfrm xmlns:a="http://schemas.openxmlformats.org/drawingml/2006/main" flipV="1">
          <a:off x="6072230" y="675254"/>
          <a:ext cx="1000106" cy="253440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0.59167</cdr:x>
      <cdr:y>0.91781</cdr:y>
    </cdr:from>
    <cdr:to>
      <cdr:x>0.81667</cdr:x>
      <cdr:y>0.95652</cdr:y>
    </cdr:to>
    <cdr:sp macro="" textlink="">
      <cdr:nvSpPr>
        <cdr:cNvPr id="25" name="Прямая со стрелкой 24"/>
        <cdr:cNvSpPr/>
      </cdr:nvSpPr>
      <cdr:spPr>
        <a:xfrm xmlns:a="http://schemas.openxmlformats.org/drawingml/2006/main" flipV="1">
          <a:off x="5072099" y="4524088"/>
          <a:ext cx="1928828" cy="19081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/>
          </a:solidFill>
          <a:tailEnd type="arrow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0.13333</cdr:x>
      <cdr:y>0.24658</cdr:y>
    </cdr:from>
    <cdr:to>
      <cdr:x>0.225</cdr:x>
      <cdr:y>0.46377</cdr:y>
    </cdr:to>
    <cdr:sp macro="" textlink="">
      <cdr:nvSpPr>
        <cdr:cNvPr id="27" name="Прямая со стрелкой 26"/>
        <cdr:cNvSpPr/>
      </cdr:nvSpPr>
      <cdr:spPr>
        <a:xfrm xmlns:a="http://schemas.openxmlformats.org/drawingml/2006/main" rot="16200000" flipV="1">
          <a:off x="1000616" y="1357806"/>
          <a:ext cx="1070567" cy="785851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3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</cdr:x>
      <cdr:y>0.24638</cdr:y>
    </cdr:from>
    <cdr:to>
      <cdr:x>0.65328</cdr:x>
      <cdr:y>0.74685</cdr:y>
    </cdr:to>
    <cdr:sp macro="" textlink="">
      <cdr:nvSpPr>
        <cdr:cNvPr id="17" name="Блок-схема: узел 16"/>
        <cdr:cNvSpPr/>
      </cdr:nvSpPr>
      <cdr:spPr>
        <a:xfrm xmlns:a="http://schemas.openxmlformats.org/drawingml/2006/main">
          <a:off x="3000396" y="1214446"/>
          <a:ext cx="2599876" cy="2466957"/>
        </a:xfrm>
        <a:prstGeom xmlns:a="http://schemas.openxmlformats.org/drawingml/2006/main" prst="flowChartConnector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0.40164</cdr:x>
      <cdr:y>0.39378</cdr:y>
    </cdr:from>
    <cdr:to>
      <cdr:x>0.61475</cdr:x>
      <cdr:y>0.6145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2183375"/>
          <a:ext cx="1872207" cy="1223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14 952 100</a:t>
          </a:r>
        </a:p>
        <a:p xmlns:a="http://schemas.openxmlformats.org/drawingml/2006/main">
          <a:pPr algn="ctr"/>
          <a:r>
            <a: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0.0523</cdr:x>
      <cdr:y>0.75928</cdr:y>
    </cdr:from>
    <cdr:to>
      <cdr:x>0.15254</cdr:x>
      <cdr:y>0.87617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8343" y="3959625"/>
          <a:ext cx="859310" cy="609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0.70834</cdr:x>
      <cdr:y>0.13699</cdr:y>
    </cdr:from>
    <cdr:to>
      <cdr:x>0.825</cdr:x>
      <cdr:y>0.18841</cdr:y>
    </cdr:to>
    <cdr:sp macro="" textlink="">
      <cdr:nvSpPr>
        <cdr:cNvPr id="22" name="Прямая со стрелкой 21"/>
        <cdr:cNvSpPr/>
      </cdr:nvSpPr>
      <cdr:spPr>
        <a:xfrm xmlns:a="http://schemas.openxmlformats.org/drawingml/2006/main" flipV="1">
          <a:off x="6072230" y="675254"/>
          <a:ext cx="1000106" cy="253440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0.59167</cdr:x>
      <cdr:y>0.91781</cdr:y>
    </cdr:from>
    <cdr:to>
      <cdr:x>0.81667</cdr:x>
      <cdr:y>0.95652</cdr:y>
    </cdr:to>
    <cdr:sp macro="" textlink="">
      <cdr:nvSpPr>
        <cdr:cNvPr id="25" name="Прямая со стрелкой 24"/>
        <cdr:cNvSpPr/>
      </cdr:nvSpPr>
      <cdr:spPr>
        <a:xfrm xmlns:a="http://schemas.openxmlformats.org/drawingml/2006/main" flipV="1">
          <a:off x="5072099" y="4524088"/>
          <a:ext cx="1928828" cy="19081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/>
          </a:solidFill>
          <a:tailEnd type="arrow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0.13333</cdr:x>
      <cdr:y>0.24658</cdr:y>
    </cdr:from>
    <cdr:to>
      <cdr:x>0.225</cdr:x>
      <cdr:y>0.46377</cdr:y>
    </cdr:to>
    <cdr:sp macro="" textlink="">
      <cdr:nvSpPr>
        <cdr:cNvPr id="27" name="Прямая со стрелкой 26"/>
        <cdr:cNvSpPr/>
      </cdr:nvSpPr>
      <cdr:spPr>
        <a:xfrm xmlns:a="http://schemas.openxmlformats.org/drawingml/2006/main" rot="16200000" flipV="1">
          <a:off x="1000616" y="1357806"/>
          <a:ext cx="1070567" cy="785851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3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0.36585</cdr:x>
      <cdr:y>0.01961</cdr:y>
    </cdr:from>
    <cdr:to>
      <cdr:x>0.47154</cdr:x>
      <cdr:y>0.12098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3214678" y="71446"/>
          <a:ext cx="92868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defRPr>
          </a:lvl9pPr>
        </a:lstStyle>
        <a:p xmlns:a="http://schemas.openxmlformats.org/drawingml/2006/main">
          <a:pPr algn="ctr"/>
          <a:endParaRPr lang="ru-RU" sz="18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0.56911</cdr:x>
      <cdr:y>0.07843</cdr:y>
    </cdr:from>
    <cdr:to>
      <cdr:x>0.65854</cdr:x>
      <cdr:y>0.18481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00660" y="285752"/>
          <a:ext cx="785818" cy="387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0.77236</cdr:x>
      <cdr:y>0.09804</cdr:y>
    </cdr:from>
    <cdr:to>
      <cdr:x>0.86179</cdr:x>
      <cdr:y>0.20442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86610" y="357190"/>
          <a:ext cx="785818" cy="387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0.0523</cdr:x>
      <cdr:y>0.75928</cdr:y>
    </cdr:from>
    <cdr:to>
      <cdr:x>0.15254</cdr:x>
      <cdr:y>0.87617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8343" y="3959625"/>
          <a:ext cx="859310" cy="609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0.00485</cdr:x>
      <cdr:y>0.72151</cdr:y>
    </cdr:from>
    <cdr:to>
      <cdr:x>0.23436</cdr:x>
      <cdr:y>0.98125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2618" y="4000470"/>
          <a:ext cx="2016224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0.7561</cdr:x>
      <cdr:y>0.09148</cdr:y>
    </cdr:from>
    <cdr:to>
      <cdr:x>0.86179</cdr:x>
      <cdr:y>0.30441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43734" y="460364"/>
          <a:ext cx="928694" cy="1071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0.73984</cdr:x>
      <cdr:y>0.10568</cdr:y>
    </cdr:from>
    <cdr:to>
      <cdr:x>0.8439</cdr:x>
      <cdr:y>0.28738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00858" y="5318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0.7561</cdr:x>
      <cdr:y>0.11987</cdr:y>
    </cdr:from>
    <cdr:to>
      <cdr:x>0.86992</cdr:x>
      <cdr:y>0.17665</cdr:y>
    </cdr:to>
    <cdr:sp macro="" textlink="">
      <cdr:nvSpPr>
        <cdr:cNvPr id="4" name="Блок-схема: память с прямым доступом 3"/>
        <cdr:cNvSpPr/>
      </cdr:nvSpPr>
      <cdr:spPr>
        <a:xfrm xmlns:a="http://schemas.openxmlformats.org/drawingml/2006/main">
          <a:off x="6643734" y="603240"/>
          <a:ext cx="1000132" cy="285752"/>
        </a:xfrm>
        <a:prstGeom xmlns:a="http://schemas.openxmlformats.org/drawingml/2006/main" prst="flowChartMagneticDrum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2025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0.77236</cdr:x>
      <cdr:y>0.20505</cdr:y>
    </cdr:from>
    <cdr:to>
      <cdr:x>0.88618</cdr:x>
      <cdr:y>0.26183</cdr:y>
    </cdr:to>
    <cdr:sp macro="" textlink="">
      <cdr:nvSpPr>
        <cdr:cNvPr id="5" name="Блок-схема: память с прямым доступом 4"/>
        <cdr:cNvSpPr/>
      </cdr:nvSpPr>
      <cdr:spPr>
        <a:xfrm xmlns:a="http://schemas.openxmlformats.org/drawingml/2006/main">
          <a:off x="6786610" y="1031868"/>
          <a:ext cx="1000132" cy="285752"/>
        </a:xfrm>
        <a:prstGeom xmlns:a="http://schemas.openxmlformats.org/drawingml/2006/main" prst="flowChartMagneticDrum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dirty="0" smtClean="0"/>
            <a:t>2024</a:t>
          </a:r>
          <a:endParaRPr lang="ru-RU" dirty="0"/>
        </a:p>
      </cdr:txBody>
    </cdr:sp>
  </cdr:relSizeAnchor>
  <cdr:relSizeAnchor xmlns:cdr="http://schemas.openxmlformats.org/drawingml/2006/chartDrawing">
    <cdr:from>
      <cdr:x>0.78862</cdr:x>
      <cdr:y>0.30441</cdr:y>
    </cdr:from>
    <cdr:to>
      <cdr:x>0.91057</cdr:x>
      <cdr:y>0.3612</cdr:y>
    </cdr:to>
    <cdr:sp macro="" textlink="">
      <cdr:nvSpPr>
        <cdr:cNvPr id="6" name="Блок-схема: память с прямым доступом 5"/>
        <cdr:cNvSpPr/>
      </cdr:nvSpPr>
      <cdr:spPr>
        <a:xfrm xmlns:a="http://schemas.openxmlformats.org/drawingml/2006/main">
          <a:off x="6929486" y="1531934"/>
          <a:ext cx="1071570" cy="285752"/>
        </a:xfrm>
        <a:prstGeom xmlns:a="http://schemas.openxmlformats.org/drawingml/2006/main" prst="flowChartMagneticDrum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dirty="0" smtClean="0"/>
            <a:t>2023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2041FA-6D44-4152-9737-2969A06D7E11}" type="datetimeFigureOut">
              <a:rPr lang="ru-RU"/>
              <a:pPr/>
              <a:t>05.04.2023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E109CE-E29D-4997-BD77-0100CCA2456A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38</a:t>
            </a:fld>
            <a:endParaRPr 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FF4A4-281F-4789-BAA2-1168A01FEBCB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5CFDF-C14A-44A2-81C1-E6AA698B44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5F9E1-E9AD-4B02-B5D0-A98FE9B8B921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4ED6-18A3-457A-9C29-CB2ECB3409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E45740-A854-4A39-8AD5-2DC470370A0F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995A6-F141-4BD3-867E-0BE4CDB988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A64C8-11D4-4932-81D1-655EAD071303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7B1CA-9955-4BE6-AA77-EC44CA8AD7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FF4A4-281F-4789-BAA2-1168A01FEBCB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5CFDF-C14A-44A2-81C1-E6AA698B44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0FBB1-83C7-4649-ABC3-B4D0CFF9CC4D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ABDC0-B3AC-4782-AFC4-C1624A5A47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1893F-874E-4284-BD0A-EC057D88F6C4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3FA0B-F6C9-4EFA-BDA4-E2C5FBDCD7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544F2-1C1E-4F71-95B5-B933E96EFFDE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F1D71-9800-4B62-B5B4-EDBD32AFB4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ADD2D5-8587-4501-B0B7-6B9C4C967295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3A156-FD43-43CE-9073-DB71412F02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AF2B6-B077-4678-9882-60EF9F6FC091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86A1A-085C-49F1-A609-D92884D36E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5EBA4-6C8D-4B93-8A5C-3CDD5C2F8AFE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A632E-98F3-4504-8D96-6456994418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0FBB1-83C7-4649-ABC3-B4D0CFF9CC4D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ABDC0-B3AC-4782-AFC4-C1624A5A47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8E4147-24FF-4E66-AB75-A9EE0ABE4F55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9AB57-DD08-46BA-9CFD-804FD920F9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82EE14-17A1-4A0C-9439-07AFD042DDFE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06838-0919-4FC0-A572-4C9682D5E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5F9E1-E9AD-4B02-B5D0-A98FE9B8B921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4ED6-18A3-457A-9C29-CB2ECB3409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E45740-A854-4A39-8AD5-2DC470370A0F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995A6-F141-4BD3-867E-0BE4CDB988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A64C8-11D4-4932-81D1-655EAD071303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7B1CA-9955-4BE6-AA77-EC44CA8AD7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FF4A4-281F-4789-BAA2-1168A01FEBCB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5CFDF-C14A-44A2-81C1-E6AA698B44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0FBB1-83C7-4649-ABC3-B4D0CFF9CC4D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ABDC0-B3AC-4782-AFC4-C1624A5A47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1893F-874E-4284-BD0A-EC057D88F6C4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3FA0B-F6C9-4EFA-BDA4-E2C5FBDCD7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544F2-1C1E-4F71-95B5-B933E96EFFDE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F1D71-9800-4B62-B5B4-EDBD32AFB4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ADD2D5-8587-4501-B0B7-6B9C4C967295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3A156-FD43-43CE-9073-DB71412F02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1893F-874E-4284-BD0A-EC057D88F6C4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3FA0B-F6C9-4EFA-BDA4-E2C5FBDCD7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AF2B6-B077-4678-9882-60EF9F6FC091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86A1A-085C-49F1-A609-D92884D36E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5EBA4-6C8D-4B93-8A5C-3CDD5C2F8AFE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A632E-98F3-4504-8D96-6456994418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8E4147-24FF-4E66-AB75-A9EE0ABE4F55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9AB57-DD08-46BA-9CFD-804FD920F9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82EE14-17A1-4A0C-9439-07AFD042DDFE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06838-0919-4FC0-A572-4C9682D5E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5F9E1-E9AD-4B02-B5D0-A98FE9B8B921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4ED6-18A3-457A-9C29-CB2ECB3409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E45740-A854-4A39-8AD5-2DC470370A0F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995A6-F141-4BD3-867E-0BE4CDB988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A64C8-11D4-4932-81D1-655EAD071303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7B1CA-9955-4BE6-AA77-EC44CA8AD7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FF4A4-281F-4789-BAA2-1168A01FEBCB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5CFDF-C14A-44A2-81C1-E6AA698B44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0FBB1-83C7-4649-ABC3-B4D0CFF9CC4D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ABDC0-B3AC-4782-AFC4-C1624A5A47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1893F-874E-4284-BD0A-EC057D88F6C4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3FA0B-F6C9-4EFA-BDA4-E2C5FBDCD7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544F2-1C1E-4F71-95B5-B933E96EFFDE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F1D71-9800-4B62-B5B4-EDBD32AFB4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544F2-1C1E-4F71-95B5-B933E96EFFDE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F1D71-9800-4B62-B5B4-EDBD32AFB4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ADD2D5-8587-4501-B0B7-6B9C4C967295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3A156-FD43-43CE-9073-DB71412F02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AF2B6-B077-4678-9882-60EF9F6FC091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86A1A-085C-49F1-A609-D92884D36E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5EBA4-6C8D-4B93-8A5C-3CDD5C2F8AFE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A632E-98F3-4504-8D96-6456994418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8E4147-24FF-4E66-AB75-A9EE0ABE4F55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9AB57-DD08-46BA-9CFD-804FD920F9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82EE14-17A1-4A0C-9439-07AFD042DDFE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06838-0919-4FC0-A572-4C9682D5E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5F9E1-E9AD-4B02-B5D0-A98FE9B8B921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4ED6-18A3-457A-9C29-CB2ECB3409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E45740-A854-4A39-8AD5-2DC470370A0F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995A6-F141-4BD3-867E-0BE4CDB988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A64C8-11D4-4932-81D1-655EAD071303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7B1CA-9955-4BE6-AA77-EC44CA8AD7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FF4A4-281F-4789-BAA2-1168A01FEBCB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5CFDF-C14A-44A2-81C1-E6AA698B44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ADD2D5-8587-4501-B0B7-6B9C4C967295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3A156-FD43-43CE-9073-DB71412F02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0FBB1-83C7-4649-ABC3-B4D0CFF9CC4D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ABDC0-B3AC-4782-AFC4-C1624A5A47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1893F-874E-4284-BD0A-EC057D88F6C4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3FA0B-F6C9-4EFA-BDA4-E2C5FBDCD7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544F2-1C1E-4F71-95B5-B933E96EFFDE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F1D71-9800-4B62-B5B4-EDBD32AFB4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ADD2D5-8587-4501-B0B7-6B9C4C967295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3A156-FD43-43CE-9073-DB71412F02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AF2B6-B077-4678-9882-60EF9F6FC091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86A1A-085C-49F1-A609-D92884D36E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5EBA4-6C8D-4B93-8A5C-3CDD5C2F8AFE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A632E-98F3-4504-8D96-6456994418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8E4147-24FF-4E66-AB75-A9EE0ABE4F55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9AB57-DD08-46BA-9CFD-804FD920F9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82EE14-17A1-4A0C-9439-07AFD042DDFE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06838-0919-4FC0-A572-4C9682D5E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5F9E1-E9AD-4B02-B5D0-A98FE9B8B921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4ED6-18A3-457A-9C29-CB2ECB3409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E45740-A854-4A39-8AD5-2DC470370A0F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995A6-F141-4BD3-867E-0BE4CDB988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AF2B6-B077-4678-9882-60EF9F6FC091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86A1A-085C-49F1-A609-D92884D36E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A64C8-11D4-4932-81D1-655EAD071303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7B1CA-9955-4BE6-AA77-EC44CA8AD7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5EBA4-6C8D-4B93-8A5C-3CDD5C2F8AFE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A632E-98F3-4504-8D96-6456994418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8E4147-24FF-4E66-AB75-A9EE0ABE4F55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9AB57-DD08-46BA-9CFD-804FD920F9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82EE14-17A1-4A0C-9439-07AFD042DDFE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06838-0919-4FC0-A572-4C9682D5E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104D8F8-73CA-4561-8685-CC755D0E4ECF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6FCE330-CE9F-4A15-8DEE-19871D38B2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104D8F8-73CA-4561-8685-CC755D0E4ECF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6FCE330-CE9F-4A15-8DEE-19871D38B2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104D8F8-73CA-4561-8685-CC755D0E4ECF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6FCE330-CE9F-4A15-8DEE-19871D38B2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104D8F8-73CA-4561-8685-CC755D0E4ECF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6FCE330-CE9F-4A15-8DEE-19871D38B2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104D8F8-73CA-4561-8685-CC755D0E4ECF}" type="datetime1">
              <a:rPr lang="ru-RU" smtClean="0"/>
              <a:pPr/>
              <a:t>05.04.2023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6FCE330-CE9F-4A15-8DEE-19871D38B2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jpe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0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1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chart" Target="../charts/char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10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10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03" name="Picture 3" descr="C:\Users\user\Desktop\moneti-kopeyki-metall-melo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6"/>
            <a:ext cx="3555047" cy="2928934"/>
          </a:xfrm>
          <a:prstGeom prst="rect">
            <a:avLst/>
          </a:prstGeom>
          <a:noFill/>
        </p:spPr>
      </p:pic>
      <p:pic>
        <p:nvPicPr>
          <p:cNvPr id="768002" name="Picture 2" descr="C:\Users\user\Desktop\qldj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48" cy="398938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B1CA-9955-4BE6-AA77-EC44CA8AD78B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86034" y="0"/>
            <a:ext cx="63579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solidFill>
                <a:srgbClr val="FFC000"/>
              </a:solidFill>
              <a:latin typeface="Georgia" pitchFamily="18" charset="0"/>
            </a:endParaRPr>
          </a:p>
          <a:p>
            <a:pPr algn="ctr"/>
            <a:endParaRPr lang="ru-RU" sz="3600" b="1" i="1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БЮДЖЕТ ДЛЯ ГРАЖДАН </a:t>
            </a:r>
          </a:p>
          <a:p>
            <a:pPr algn="ctr"/>
            <a:r>
              <a:rPr lang="ru-RU" sz="3200" b="1" dirty="0" smtClean="0">
                <a:solidFill>
                  <a:srgbClr val="1A9406"/>
                </a:solidFill>
                <a:latin typeface="Georgia" pitchFamily="18" charset="0"/>
              </a:rPr>
              <a:t>к проекту бюджета муниципального образования Пригородное сельское поселение на 2023 год и на плановый период 2024 и 2025 годов</a:t>
            </a:r>
            <a:endParaRPr lang="ru-RU" sz="3200" b="1" dirty="0">
              <a:solidFill>
                <a:srgbClr val="1A94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714356"/>
            <a:ext cx="8784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6463">
              <a:spcBef>
                <a:spcPts val="1200"/>
              </a:spcBef>
              <a:spcAft>
                <a:spcPts val="1200"/>
              </a:spcAft>
            </a:pPr>
            <a:endParaRPr lang="ru-RU" sz="3600" dirty="0" smtClean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  <a:ea typeface="+mj-ea"/>
              <a:cs typeface="+mj-cs"/>
            </a:endParaRPr>
          </a:p>
          <a:p>
            <a:pPr algn="ctr" defTabSz="906463">
              <a:spcBef>
                <a:spcPts val="1200"/>
              </a:spcBef>
              <a:spcAft>
                <a:spcPts val="1200"/>
              </a:spcAft>
            </a:pPr>
            <a:r>
              <a:rPr lang="ru-RU" sz="4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ea typeface="+mj-ea"/>
                <a:cs typeface="+mj-cs"/>
              </a:rPr>
              <a:t>Основные показатели прогноза </a:t>
            </a:r>
          </a:p>
          <a:p>
            <a:pPr algn="ctr" defTabSz="906463">
              <a:spcBef>
                <a:spcPts val="1200"/>
              </a:spcBef>
              <a:spcAft>
                <a:spcPts val="1200"/>
              </a:spcAft>
            </a:pPr>
            <a:r>
              <a:rPr lang="ru-RU" sz="4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ea typeface="+mj-ea"/>
                <a:cs typeface="+mj-cs"/>
              </a:rPr>
              <a:t>социально-экономического развития</a:t>
            </a:r>
          </a:p>
        </p:txBody>
      </p:sp>
      <p:pic>
        <p:nvPicPr>
          <p:cNvPr id="6" name="Рисунок 5" descr="https://im2-tub-ru.yandex.net/i?id=a4a57a1e067853ff7bb3369f479730c1&amp;n=33&amp;h=215&amp;w=39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14752"/>
            <a:ext cx="3764280" cy="204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1-tub-ru.yandex.net/i?id=a701ef010976331371761c18d6199b10&amp;n=33&amp;h=215&amp;w=37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714752"/>
            <a:ext cx="3589020" cy="204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0"/>
            <a:ext cx="8376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ea typeface="+mj-ea"/>
                <a:cs typeface="+mj-cs"/>
              </a:rPr>
              <a:t>Административно-территориальное деление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643182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территории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34,801 га</a:t>
            </a:r>
            <a:endParaRPr lang="ru-RU" sz="2400" b="1" i="1" baseline="30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071942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населения на 01.01.2023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4273 чел.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32304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928670"/>
            <a:ext cx="2786050" cy="1643075"/>
          </a:xfrm>
          <a:prstGeom prst="rect">
            <a:avLst/>
          </a:prstGeom>
        </p:spPr>
      </p:pic>
      <p:pic>
        <p:nvPicPr>
          <p:cNvPr id="748545" name="Picture 1" descr="C:\Users\user\Desktop\Карта границ Пригородного сельского поселе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642918"/>
            <a:ext cx="485778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024" y="1000108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6463">
              <a:spcBef>
                <a:spcPts val="1200"/>
              </a:spcBef>
              <a:spcAft>
                <a:spcPts val="1200"/>
              </a:spcAft>
            </a:pPr>
            <a:r>
              <a:rPr lang="ru-RU" sz="6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ea typeface="+mj-ea"/>
                <a:cs typeface="+mj-cs"/>
              </a:rPr>
              <a:t>Доходы бюджета</a:t>
            </a:r>
          </a:p>
        </p:txBody>
      </p:sp>
      <p:pic>
        <p:nvPicPr>
          <p:cNvPr id="9" name="Рисунок 8" descr="i3I5XJD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786058"/>
            <a:ext cx="45720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O3Y95W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500570"/>
            <a:ext cx="2714625" cy="1809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iJG0KVG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572008"/>
            <a:ext cx="2895600" cy="1809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00034" y="214290"/>
          <a:ext cx="8358246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928011526"/>
              </p:ext>
            </p:extLst>
          </p:nvPr>
        </p:nvGraphicFramePr>
        <p:xfrm>
          <a:off x="357158" y="1357298"/>
          <a:ext cx="857252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 descr="Голубая тисненая бумага"/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Структура доходов бюджета</a:t>
            </a:r>
            <a:b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              муниципального образования город Торжок </a:t>
            </a:r>
            <a:b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в 2023 году  </a:t>
            </a:r>
            <a: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( </a:t>
            </a:r>
            <a: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928011526"/>
              </p:ext>
            </p:extLst>
          </p:nvPr>
        </p:nvGraphicFramePr>
        <p:xfrm>
          <a:off x="357158" y="1357298"/>
          <a:ext cx="857252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 descr="Голубая тисненая бумага"/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Структура  прогнозируемых доходов бюджета</a:t>
            </a:r>
            <a:b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              Пригородного сельского поселения </a:t>
            </a:r>
            <a:b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в 2024 году  </a:t>
            </a:r>
            <a: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(руб</a:t>
            </a:r>
            <a: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928011526"/>
              </p:ext>
            </p:extLst>
          </p:nvPr>
        </p:nvGraphicFramePr>
        <p:xfrm>
          <a:off x="357158" y="1357298"/>
          <a:ext cx="857252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 descr="Голубая тисненая бумага"/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Структура  прогнозируемых доходов бюджета</a:t>
            </a:r>
            <a:b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              Пригородного сельского поселения </a:t>
            </a:r>
            <a:b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в 2025 году  </a:t>
            </a:r>
            <a: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( </a:t>
            </a:r>
            <a: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Голубая тисненая бумага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blipFill dpi="0" rotWithShape="1">
            <a:blip r:embed="rId2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                 </a:t>
            </a:r>
            <a: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Структура и динамика доходов бюджета муниципального образования в 2023-2025 годах </a:t>
            </a:r>
            <a: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( </a:t>
            </a:r>
            <a:r>
              <a:rPr lang="ru-RU" sz="2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руб.)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4714884"/>
            <a:ext cx="8072494" cy="192880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>
            <a:outerShdw blurRad="292100" dist="1397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 2023  году в сравнении с ожидаемой оценкой исполнения по доходам 2022 года наблюдается изменение структуры доходов бюджета: </a:t>
            </a:r>
          </a:p>
          <a:p>
            <a:pPr algn="ctr"/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налоговых  и неналоговых доходов за счет роста доходов от реализации муниципального имущества на 5,4% (559 019 </a:t>
            </a:r>
            <a:r>
              <a:rPr lang="ru-RU" sz="1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5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500" b="1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42844" y="1214422"/>
          <a:ext cx="878687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авая фигурная скобка 14"/>
          <p:cNvSpPr/>
          <p:nvPr/>
        </p:nvSpPr>
        <p:spPr>
          <a:xfrm>
            <a:off x="2500298" y="2714620"/>
            <a:ext cx="142876" cy="14287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право 14"/>
          <p:cNvSpPr/>
          <p:nvPr/>
        </p:nvSpPr>
        <p:spPr>
          <a:xfrm>
            <a:off x="214282" y="1285860"/>
            <a:ext cx="2886075" cy="2105025"/>
          </a:xfrm>
          <a:prstGeom prst="rightArrow">
            <a:avLst/>
          </a:prstGeom>
          <a:solidFill>
            <a:schemeClr val="accent1">
              <a:lumMod val="40000"/>
              <a:lumOff val="60000"/>
              <a:alpha val="55000"/>
            </a:schemeClr>
          </a:solidFill>
          <a:ln>
            <a:noFill/>
          </a:ln>
          <a:effectLst>
            <a:outerShdw blurRad="203200" dist="152400" dir="1980000" algn="tl" rotWithShape="0">
              <a:prstClr val="black">
                <a:alpha val="3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248761" cy="265747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14282" y="1857364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Всего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604 050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xmlns="" val="928011526"/>
              </p:ext>
            </p:extLst>
          </p:nvPr>
        </p:nvGraphicFramePr>
        <p:xfrm>
          <a:off x="2786050" y="1142984"/>
          <a:ext cx="621507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3190875" y="1214422"/>
          <a:ext cx="5953125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2" descr="Голубая тисненая бумага"/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>
            <a:normAutofit fontScale="97500" lnSpcReduction="10000"/>
          </a:bodyPr>
          <a:lstStyle/>
          <a:p>
            <a:pPr algn="ctr"/>
            <a:endParaRPr lang="ru-RU" sz="1000" dirty="0" smtClean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/>
            <a:endParaRPr lang="ru-RU" sz="1000" dirty="0" smtClean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/>
            <a:r>
              <a:rPr lang="ru-RU" sz="29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Структура налоговых и неналоговых доходов на 2023 </a:t>
            </a:r>
            <a:r>
              <a:rPr lang="ru-RU" sz="29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год (руб.)</a:t>
            </a:r>
            <a:endParaRPr lang="ru-RU" sz="2900" dirty="0" smtClean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57628"/>
            <a:ext cx="578644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5072066" y="3929066"/>
            <a:ext cx="3857620" cy="142876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>
            <a:outerShdw blurRad="292100" dist="1397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Объем платежей по налогу на доходы физических лиц на 2023 год больше ожидаемой оценки 2022 года на 25 000 руб. или на 1,2%</a:t>
            </a:r>
          </a:p>
          <a:p>
            <a:pPr algn="ctr"/>
            <a:endParaRPr lang="ru-RU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" descr="Голубая тисненая бумага"/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>
            <a:normAutofit fontScale="97500"/>
          </a:bodyPr>
          <a:lstStyle/>
          <a:p>
            <a:pPr algn="ctr"/>
            <a:endParaRPr lang="ru-RU" sz="1000" dirty="0" smtClean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/>
            <a:r>
              <a:rPr lang="ru-RU" sz="37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Налог на доходы физических </a:t>
            </a:r>
            <a:r>
              <a:rPr lang="ru-RU" sz="37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лиц (руб.)</a:t>
            </a:r>
            <a:endParaRPr lang="ru-RU" sz="3700" dirty="0" smtClean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428596" y="1500174"/>
          <a:ext cx="3833818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4357686" y="1571612"/>
            <a:ext cx="1845773" cy="2071702"/>
            <a:chOff x="1986125" y="0"/>
            <a:chExt cx="1845773" cy="207170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986125" y="0"/>
              <a:ext cx="1845773" cy="2071702"/>
            </a:xfrm>
            <a:prstGeom prst="roundRect">
              <a:avLst>
                <a:gd name="adj" fmla="val 10000"/>
              </a:avLst>
            </a:prstGeom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1986125" y="0"/>
              <a:ext cx="1845773" cy="621510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600" b="1" kern="12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500562" y="2000240"/>
            <a:ext cx="1476618" cy="624646"/>
            <a:chOff x="186496" y="622117"/>
            <a:chExt cx="1476618" cy="62464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86496" y="622117"/>
              <a:ext cx="1476618" cy="624646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204791" y="640412"/>
              <a:ext cx="1440028" cy="5880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/>
                <a:t>2024 год</a:t>
              </a:r>
              <a:endParaRPr lang="ru-RU" sz="1800" b="1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429388" y="2000240"/>
            <a:ext cx="1476618" cy="624646"/>
            <a:chOff x="186496" y="622117"/>
            <a:chExt cx="1476618" cy="62464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86496" y="622117"/>
              <a:ext cx="1476618" cy="624646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204791" y="640412"/>
              <a:ext cx="1440028" cy="5880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/>
                <a:t>2025 год</a:t>
              </a:r>
              <a:endParaRPr lang="ru-RU" sz="1800" b="1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510086" y="1571612"/>
            <a:ext cx="3622199" cy="2071702"/>
            <a:chOff x="1986125" y="-152400"/>
            <a:chExt cx="3622199" cy="207170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3762551" y="-152400"/>
              <a:ext cx="1845773" cy="2071702"/>
            </a:xfrm>
            <a:prstGeom prst="roundRect">
              <a:avLst>
                <a:gd name="adj" fmla="val 10000"/>
              </a:avLst>
            </a:prstGeom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986125" y="0"/>
              <a:ext cx="1845773" cy="621510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600" b="1" kern="12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357950" y="2786058"/>
            <a:ext cx="1476618" cy="624646"/>
            <a:chOff x="186496" y="622117"/>
            <a:chExt cx="1476618" cy="62464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86496" y="622117"/>
              <a:ext cx="1476618" cy="624646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204791" y="640412"/>
              <a:ext cx="1440028" cy="5880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800" b="1" dirty="0" smtClean="0"/>
                <a:t>2 250,0</a:t>
              </a:r>
              <a:endParaRPr lang="ru-RU" sz="2800" b="1" kern="1200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500562" y="2786058"/>
            <a:ext cx="1476618" cy="624646"/>
            <a:chOff x="186496" y="622117"/>
            <a:chExt cx="1476618" cy="62464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186496" y="622117"/>
              <a:ext cx="1476618" cy="624646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204791" y="640412"/>
              <a:ext cx="1440028" cy="5880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/>
                <a:t>2025 год</a:t>
              </a:r>
              <a:endParaRPr lang="ru-RU" sz="1800" b="1" kern="1200" dirty="0"/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6500826" y="2000240"/>
            <a:ext cx="1476618" cy="624646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 smtClean="0"/>
              <a:t>2 </a:t>
            </a:r>
            <a:r>
              <a:rPr lang="ru-RU" sz="2800" b="1" dirty="0" smtClean="0"/>
              <a:t>200,0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/>
        </p:nvGraphicFramePr>
        <p:xfrm>
          <a:off x="214282" y="1285836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Бюджет для граждан: </a:t>
            </a:r>
            <a:br>
              <a:rPr lang="ru-RU" sz="3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3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тематическое наполнение</a:t>
            </a:r>
            <a:endParaRPr lang="ru-RU" sz="3000" dirty="0"/>
          </a:p>
        </p:txBody>
      </p:sp>
      <p:pic>
        <p:nvPicPr>
          <p:cNvPr id="4" name="Рисунок 3" descr="C:\Users\Masloboytshikova\Pictures\i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643446"/>
            <a:ext cx="2208450" cy="10001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4857752" y="3857628"/>
            <a:ext cx="3857620" cy="142876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>
            <a:outerShdw blurRad="292100" dist="1397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2 770 000 руб.</a:t>
            </a:r>
          </a:p>
        </p:txBody>
      </p:sp>
      <p:sp>
        <p:nvSpPr>
          <p:cNvPr id="18" name="Rectangle 2" descr="Голубая тисненая бумага"/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>
            <a:normAutofit fontScale="97500"/>
          </a:bodyPr>
          <a:lstStyle/>
          <a:p>
            <a:pPr algn="ctr"/>
            <a:endParaRPr lang="ru-RU" sz="1000" dirty="0" smtClean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/>
            <a:r>
              <a:rPr lang="ru-RU" sz="37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Налог  на  имущество</a:t>
            </a:r>
          </a:p>
        </p:txBody>
      </p:sp>
      <p:graphicFrame>
        <p:nvGraphicFramePr>
          <p:cNvPr id="21" name="Схема 20"/>
          <p:cNvGraphicFramePr/>
          <p:nvPr/>
        </p:nvGraphicFramePr>
        <p:xfrm>
          <a:off x="1428728" y="1428736"/>
          <a:ext cx="4357718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Группа 18"/>
          <p:cNvGrpSpPr/>
          <p:nvPr/>
        </p:nvGrpSpPr>
        <p:grpSpPr>
          <a:xfrm>
            <a:off x="6000760" y="1500174"/>
            <a:ext cx="2131525" cy="2071702"/>
            <a:chOff x="1986125" y="0"/>
            <a:chExt cx="1845773" cy="207170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986125" y="0"/>
              <a:ext cx="1845773" cy="2071702"/>
            </a:xfrm>
            <a:prstGeom prst="roundRect">
              <a:avLst>
                <a:gd name="adj" fmla="val 10000"/>
              </a:avLst>
            </a:prstGeom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sz="2000" b="1" dirty="0" smtClean="0">
                  <a:solidFill>
                    <a:srgbClr val="00B050"/>
                  </a:solidFill>
                </a:rPr>
                <a:t>Земельный налог с физических лиц</a:t>
              </a:r>
              <a:endParaRPr lang="ru-RU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25" name="Скругленный прямоугольник 4"/>
            <p:cNvSpPr/>
            <p:nvPr/>
          </p:nvSpPr>
          <p:spPr>
            <a:xfrm>
              <a:off x="1986125" y="0"/>
              <a:ext cx="1845773" cy="621510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600" b="1" kern="1200" dirty="0"/>
            </a:p>
          </p:txBody>
        </p:sp>
      </p:grpSp>
      <p:pic>
        <p:nvPicPr>
          <p:cNvPr id="904194" name="Picture 2" descr="C:\Users\user\Desktop\24468691dbbbc41b9a504c2d20c1bf3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3571876"/>
            <a:ext cx="4585869" cy="30829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218" name="Picture 2" descr="C:\Users\user\Desktop\get_news_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500174"/>
            <a:ext cx="5786478" cy="3917964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4857752" y="1000108"/>
            <a:ext cx="4143404" cy="564360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>
            <a:outerShdw blurRad="292100" dist="1397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Расчет акцизов по дизельному топливу, маслам для дизельных и карбюраторных двигателей, автомобильному и прямогонному бензинам осуществлен с учетом: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прогнозных показателей администратора доходов бюджета;</a:t>
            </a:r>
          </a:p>
          <a:p>
            <a:r>
              <a:rPr lang="ru-RU" dirty="0" smtClean="0"/>
              <a:t>Общий объем акцизов по дизельному топливу, маслам для дизельных и карбюраторных двигателей, автомобильному и прямогонному бензинам к поступлению в 2023 году в бюджет сельского поселения прогнозируются в размере 1 950 050 рублей, в 2024 году -2 089610 рублей, в 2025 году- 2 304 300 рублей.</a:t>
            </a:r>
          </a:p>
        </p:txBody>
      </p:sp>
      <p:sp>
        <p:nvSpPr>
          <p:cNvPr id="18" name="Rectangle 2" descr="Голубая тисненая бумага"/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>
            <a:normAutofit fontScale="97500"/>
          </a:bodyPr>
          <a:lstStyle/>
          <a:p>
            <a:pPr algn="ctr"/>
            <a:endParaRPr lang="ru-RU" sz="1000" dirty="0" smtClean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/>
            <a:r>
              <a:rPr lang="ru-RU" sz="37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АКЦИЗЫ по подакцизным товарам</a:t>
            </a:r>
          </a:p>
        </p:txBody>
      </p:sp>
      <p:graphicFrame>
        <p:nvGraphicFramePr>
          <p:cNvPr id="21" name="Схема 20"/>
          <p:cNvGraphicFramePr/>
          <p:nvPr/>
        </p:nvGraphicFramePr>
        <p:xfrm>
          <a:off x="1428728" y="1428736"/>
          <a:ext cx="4357718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5" name="Скругленный прямоугольник 4"/>
          <p:cNvSpPr/>
          <p:nvPr/>
        </p:nvSpPr>
        <p:spPr>
          <a:xfrm>
            <a:off x="6000760" y="1500174"/>
            <a:ext cx="2131525" cy="62151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600" b="1" kern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428596" y="1428736"/>
            <a:ext cx="3643338" cy="185738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>
            <a:outerShdw blurRad="292100" dist="1397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Налог, взимаемый в связи с применением упрощенной системы налогообложения (УСН)</a:t>
            </a: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 1005 000 руб.</a:t>
            </a:r>
          </a:p>
        </p:txBody>
      </p:sp>
      <p:sp>
        <p:nvSpPr>
          <p:cNvPr id="18" name="Rectangle 2" descr="Голубая тисненая бумага"/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>
            <a:normAutofit fontScale="97500"/>
          </a:bodyPr>
          <a:lstStyle/>
          <a:p>
            <a:pPr algn="ctr"/>
            <a:endParaRPr lang="ru-RU" sz="1000" dirty="0" smtClean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/>
            <a:r>
              <a:rPr lang="ru-RU" sz="37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НАЛОГ  НА  СОВОКУПНЫЙ  НАЛОГ</a:t>
            </a:r>
          </a:p>
        </p:txBody>
      </p:sp>
      <p:sp>
        <p:nvSpPr>
          <p:cNvPr id="25" name="Скругленный прямоугольник 4"/>
          <p:cNvSpPr/>
          <p:nvPr/>
        </p:nvSpPr>
        <p:spPr>
          <a:xfrm>
            <a:off x="6000760" y="1500174"/>
            <a:ext cx="2131525" cy="62151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600" b="1" kern="1200" dirty="0"/>
          </a:p>
        </p:txBody>
      </p:sp>
      <p:grpSp>
        <p:nvGrpSpPr>
          <p:cNvPr id="9" name="Группа 18"/>
          <p:cNvGrpSpPr/>
          <p:nvPr/>
        </p:nvGrpSpPr>
        <p:grpSpPr>
          <a:xfrm>
            <a:off x="5072066" y="1500174"/>
            <a:ext cx="3429024" cy="1714512"/>
            <a:chOff x="1120071" y="0"/>
            <a:chExt cx="2969329" cy="207170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120071" y="0"/>
              <a:ext cx="2969329" cy="2071702"/>
            </a:xfrm>
            <a:prstGeom prst="roundRect">
              <a:avLst>
                <a:gd name="adj" fmla="val 10000"/>
              </a:avLst>
            </a:prstGeom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ru-RU" sz="2000" b="1" dirty="0" smtClean="0">
                <a:solidFill>
                  <a:srgbClr val="00B050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rgbClr val="00B050"/>
                  </a:solidFill>
                </a:rPr>
                <a:t>Единый сельскохозяйственный налог (ЕСХН)  </a:t>
              </a:r>
            </a:p>
            <a:p>
              <a:pPr algn="ctr"/>
              <a:r>
                <a:rPr lang="ru-RU" sz="2000" b="1" dirty="0" smtClean="0">
                  <a:solidFill>
                    <a:srgbClr val="FF0000"/>
                  </a:solidFill>
                </a:rPr>
                <a:t>747 000 руб.</a:t>
              </a:r>
            </a:p>
            <a:p>
              <a:pPr algn="ctr"/>
              <a:r>
                <a:rPr lang="ru-RU" sz="2000" b="1" dirty="0" smtClean="0">
                  <a:solidFill>
                    <a:srgbClr val="00B050"/>
                  </a:solidFill>
                </a:rPr>
                <a:t>.</a:t>
              </a:r>
              <a:endParaRPr lang="ru-RU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11" name="Скругленный прямоугольник 4"/>
            <p:cNvSpPr/>
            <p:nvPr/>
          </p:nvSpPr>
          <p:spPr>
            <a:xfrm>
              <a:off x="1986125" y="0"/>
              <a:ext cx="1845773" cy="621510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600" b="1" kern="1200" dirty="0"/>
            </a:p>
          </p:txBody>
        </p:sp>
      </p:grpSp>
      <p:pic>
        <p:nvPicPr>
          <p:cNvPr id="906242" name="Picture 2" descr="C:\Users\user\Desktop\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8693" y="3714752"/>
            <a:ext cx="5575307" cy="2967034"/>
          </a:xfrm>
          <a:prstGeom prst="rect">
            <a:avLst/>
          </a:prstGeom>
          <a:noFill/>
        </p:spPr>
      </p:pic>
      <p:grpSp>
        <p:nvGrpSpPr>
          <p:cNvPr id="13" name="Группа 18"/>
          <p:cNvGrpSpPr/>
          <p:nvPr/>
        </p:nvGrpSpPr>
        <p:grpSpPr>
          <a:xfrm>
            <a:off x="142844" y="3429000"/>
            <a:ext cx="3429024" cy="3143272"/>
            <a:chOff x="1120071" y="0"/>
            <a:chExt cx="2969329" cy="207170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120071" y="0"/>
              <a:ext cx="2969329" cy="2071702"/>
            </a:xfrm>
            <a:prstGeom prst="roundRect">
              <a:avLst>
                <a:gd name="adj" fmla="val 10000"/>
              </a:avLst>
            </a:prstGeom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000" b="1" dirty="0" smtClean="0">
                  <a:solidFill>
                    <a:srgbClr val="00B050"/>
                  </a:solidFill>
                </a:rPr>
                <a:t>ИТОГО налог на совокупный доход в 2023 году составит 1752 000 руб.</a:t>
              </a:r>
            </a:p>
            <a:p>
              <a:pPr algn="ctr"/>
              <a:r>
                <a:rPr lang="ru-RU" sz="2000" b="1" dirty="0" smtClean="0">
                  <a:solidFill>
                    <a:srgbClr val="00B050"/>
                  </a:solidFill>
                </a:rPr>
                <a:t>На 2024-2025 годы прогноз ожидается в сумме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1 767 000 руб.</a:t>
              </a:r>
              <a:r>
                <a:rPr lang="ru-RU" sz="2000" b="1" dirty="0" smtClean="0">
                  <a:solidFill>
                    <a:srgbClr val="00B050"/>
                  </a:solidFill>
                </a:rPr>
                <a:t> и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1777 000 руб.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1986125" y="0"/>
              <a:ext cx="1845773" cy="621510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600" b="1" kern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7268" name="Picture 4" descr="C:\Users\user\Desktop\gospo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0441" y="0"/>
            <a:ext cx="5833559" cy="4375169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571472" y="2000240"/>
            <a:ext cx="3643338" cy="342902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>
            <a:outerShdw blurRad="292100" dist="1397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Общий </a:t>
            </a:r>
            <a:r>
              <a:rPr lang="ru-RU" sz="2000" b="1" u="sng" dirty="0" err="1" smtClean="0">
                <a:solidFill>
                  <a:srgbClr val="FF0000"/>
                </a:solidFill>
              </a:rPr>
              <a:t>обем</a:t>
            </a:r>
            <a:r>
              <a:rPr lang="ru-RU" sz="2000" b="1" u="sng" dirty="0" smtClean="0">
                <a:solidFill>
                  <a:srgbClr val="FF0000"/>
                </a:solidFill>
              </a:rPr>
              <a:t> поступления государственной пошлины в 2023 году </a:t>
            </a: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ожидается 8000 руб. </a:t>
            </a: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В </a:t>
            </a:r>
            <a:r>
              <a:rPr lang="ru-RU" sz="2000" b="1" u="sng" dirty="0" err="1" smtClean="0">
                <a:solidFill>
                  <a:srgbClr val="FF0000"/>
                </a:solidFill>
              </a:rPr>
              <a:t>лановом</a:t>
            </a:r>
            <a:r>
              <a:rPr lang="ru-RU" sz="2000" b="1" u="sng" dirty="0" smtClean="0">
                <a:solidFill>
                  <a:srgbClr val="FF0000"/>
                </a:solidFill>
              </a:rPr>
              <a:t> периоде 2024 и 2025 годов составит 8000 руб. и 8000 руб. </a:t>
            </a:r>
            <a:r>
              <a:rPr lang="ru-RU" sz="2000" b="1" u="sng" dirty="0" err="1" smtClean="0">
                <a:solidFill>
                  <a:srgbClr val="FF0000"/>
                </a:solidFill>
              </a:rPr>
              <a:t>соотвественно</a:t>
            </a:r>
            <a:endParaRPr lang="ru-RU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4"/>
          <p:cNvSpPr/>
          <p:nvPr/>
        </p:nvSpPr>
        <p:spPr>
          <a:xfrm>
            <a:off x="6000760" y="1500174"/>
            <a:ext cx="2131525" cy="62151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600" b="1" kern="1200" dirty="0"/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1142976" y="3429000"/>
            <a:ext cx="2131525" cy="94298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600" b="1" kern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387" name="Picture 3" descr="C:\Users\user\Desktop\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857760"/>
            <a:ext cx="4292179" cy="1743068"/>
          </a:xfrm>
          <a:prstGeom prst="rect">
            <a:avLst/>
          </a:prstGeom>
          <a:noFill/>
        </p:spPr>
      </p:pic>
      <p:pic>
        <p:nvPicPr>
          <p:cNvPr id="912386" name="Picture 2" descr="C:\Users\user\Desktop\dohod-ot-obshego-imushestva-j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14818"/>
            <a:ext cx="3817700" cy="2357430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428596" y="1357298"/>
            <a:ext cx="3643338" cy="2643206"/>
          </a:xfrm>
          <a:prstGeom prst="roundRect">
            <a:avLst/>
          </a:prstGeom>
          <a:solidFill>
            <a:srgbClr val="00FFFF">
              <a:alpha val="52000"/>
            </a:srgbClr>
          </a:solidFill>
          <a:ln>
            <a:noFill/>
          </a:ln>
          <a:effectLst>
            <a:outerShdw blurRad="292100" dist="1397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1A9406"/>
                </a:solidFill>
              </a:rPr>
              <a:t>Доходы от использования имущества, находящегося в государственной и муниципальной собственности</a:t>
            </a:r>
          </a:p>
          <a:p>
            <a:pPr algn="ctr"/>
            <a:r>
              <a:rPr lang="ru-RU" sz="2000" b="1" u="sng" dirty="0" smtClean="0">
                <a:solidFill>
                  <a:srgbClr val="1A9406"/>
                </a:solidFill>
              </a:rPr>
              <a:t>2023 год – </a:t>
            </a:r>
            <a:r>
              <a:rPr lang="ru-RU" sz="2000" b="1" u="sng" dirty="0" smtClean="0">
                <a:solidFill>
                  <a:srgbClr val="1A9406"/>
                </a:solidFill>
              </a:rPr>
              <a:t>184 400 </a:t>
            </a:r>
            <a:r>
              <a:rPr lang="ru-RU" sz="2000" b="1" u="sng" dirty="0" smtClean="0">
                <a:solidFill>
                  <a:srgbClr val="1A9406"/>
                </a:solidFill>
              </a:rPr>
              <a:t>руб.</a:t>
            </a:r>
          </a:p>
          <a:p>
            <a:pPr algn="ctr"/>
            <a:r>
              <a:rPr lang="ru-RU" sz="2000" b="1" u="sng" dirty="0" smtClean="0">
                <a:solidFill>
                  <a:srgbClr val="1A9406"/>
                </a:solidFill>
              </a:rPr>
              <a:t>2024 год – </a:t>
            </a:r>
            <a:r>
              <a:rPr lang="ru-RU" sz="2000" b="1" u="sng" dirty="0" smtClean="0">
                <a:solidFill>
                  <a:srgbClr val="1A9406"/>
                </a:solidFill>
              </a:rPr>
              <a:t>184 400 </a:t>
            </a:r>
            <a:r>
              <a:rPr lang="ru-RU" sz="2000" b="1" u="sng" dirty="0" smtClean="0">
                <a:solidFill>
                  <a:srgbClr val="1A9406"/>
                </a:solidFill>
              </a:rPr>
              <a:t>руб.</a:t>
            </a:r>
          </a:p>
          <a:p>
            <a:pPr algn="ctr"/>
            <a:r>
              <a:rPr lang="ru-RU" sz="2000" b="1" u="sng" dirty="0" smtClean="0">
                <a:solidFill>
                  <a:srgbClr val="1A9406"/>
                </a:solidFill>
              </a:rPr>
              <a:t>2025 год – </a:t>
            </a:r>
            <a:r>
              <a:rPr lang="ru-RU" sz="2000" b="1" u="sng" dirty="0" smtClean="0">
                <a:solidFill>
                  <a:srgbClr val="1A9406"/>
                </a:solidFill>
              </a:rPr>
              <a:t>184 400 </a:t>
            </a:r>
            <a:r>
              <a:rPr lang="ru-RU" sz="2000" b="1" u="sng" dirty="0" smtClean="0">
                <a:solidFill>
                  <a:srgbClr val="1A9406"/>
                </a:solidFill>
              </a:rPr>
              <a:t>руб.</a:t>
            </a:r>
          </a:p>
        </p:txBody>
      </p:sp>
      <p:sp>
        <p:nvSpPr>
          <p:cNvPr id="18" name="Rectangle 2" descr="Голубая тисненая бумага"/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>
            <a:normAutofit fontScale="90000" lnSpcReduction="10000"/>
          </a:bodyPr>
          <a:lstStyle/>
          <a:p>
            <a:pPr algn="ctr"/>
            <a:endParaRPr lang="ru-RU" sz="1000" dirty="0" smtClean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/>
            <a:r>
              <a:rPr lang="ru-RU" sz="37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НЕНАЛОГОВЫЕ  ДОХОДЫ на 2023 и прогнозируемые 2024-2025 </a:t>
            </a:r>
            <a:r>
              <a:rPr lang="ru-RU" sz="37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годы (руб.)</a:t>
            </a:r>
            <a:endParaRPr lang="ru-RU" sz="3700" dirty="0" smtClean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25" name="Скругленный прямоугольник 4"/>
          <p:cNvSpPr/>
          <p:nvPr/>
        </p:nvSpPr>
        <p:spPr>
          <a:xfrm>
            <a:off x="6000760" y="1500174"/>
            <a:ext cx="2131525" cy="62151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600" b="1" kern="1200" dirty="0"/>
          </a:p>
        </p:txBody>
      </p:sp>
      <p:grpSp>
        <p:nvGrpSpPr>
          <p:cNvPr id="2" name="Группа 18"/>
          <p:cNvGrpSpPr/>
          <p:nvPr/>
        </p:nvGrpSpPr>
        <p:grpSpPr>
          <a:xfrm>
            <a:off x="4929190" y="1357298"/>
            <a:ext cx="3429024" cy="2643206"/>
            <a:chOff x="996349" y="-104818"/>
            <a:chExt cx="2969329" cy="22161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996349" y="-104818"/>
              <a:ext cx="2969329" cy="2216157"/>
            </a:xfrm>
            <a:prstGeom prst="roundRect">
              <a:avLst>
                <a:gd name="adj" fmla="val 10000"/>
              </a:avLst>
            </a:prstGeom>
            <a:solidFill>
              <a:srgbClr val="00FFFF"/>
            </a:solidFill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000" b="1" dirty="0" smtClean="0">
                  <a:solidFill>
                    <a:srgbClr val="1A9406"/>
                  </a:solidFill>
                </a:rPr>
                <a:t>Доходы от оказания платных услуг и компенсации затрат государства</a:t>
              </a:r>
            </a:p>
            <a:p>
              <a:pPr algn="ctr"/>
              <a:r>
                <a:rPr lang="ru-RU" sz="2000" b="1" u="sng" dirty="0" smtClean="0">
                  <a:solidFill>
                    <a:srgbClr val="1A9406"/>
                  </a:solidFill>
                </a:rPr>
                <a:t>2023 год </a:t>
              </a:r>
              <a:r>
                <a:rPr lang="ru-RU" sz="2000" b="1" u="sng" dirty="0" smtClean="0">
                  <a:solidFill>
                    <a:srgbClr val="1A9406"/>
                  </a:solidFill>
                </a:rPr>
                <a:t>– 200 000 </a:t>
              </a:r>
              <a:r>
                <a:rPr lang="ru-RU" sz="2000" b="1" u="sng" dirty="0" smtClean="0">
                  <a:solidFill>
                    <a:srgbClr val="1A9406"/>
                  </a:solidFill>
                </a:rPr>
                <a:t>руб.</a:t>
              </a:r>
            </a:p>
            <a:p>
              <a:pPr algn="ctr"/>
              <a:r>
                <a:rPr lang="ru-RU" sz="2000" b="1" u="sng" dirty="0" smtClean="0">
                  <a:solidFill>
                    <a:srgbClr val="1A9406"/>
                  </a:solidFill>
                </a:rPr>
                <a:t>2024 год – </a:t>
              </a:r>
              <a:r>
                <a:rPr lang="ru-RU" sz="2000" b="1" u="sng" dirty="0" smtClean="0">
                  <a:solidFill>
                    <a:srgbClr val="1A9406"/>
                  </a:solidFill>
                </a:rPr>
                <a:t>200 000 </a:t>
              </a:r>
              <a:r>
                <a:rPr lang="ru-RU" sz="2000" b="1" u="sng" dirty="0" smtClean="0">
                  <a:solidFill>
                    <a:srgbClr val="1A9406"/>
                  </a:solidFill>
                </a:rPr>
                <a:t>руб.</a:t>
              </a:r>
            </a:p>
            <a:p>
              <a:pPr algn="ctr"/>
              <a:r>
                <a:rPr lang="ru-RU" sz="2000" b="1" u="sng" dirty="0" smtClean="0">
                  <a:solidFill>
                    <a:srgbClr val="1A9406"/>
                  </a:solidFill>
                </a:rPr>
                <a:t>2025 год – </a:t>
              </a:r>
              <a:r>
                <a:rPr lang="ru-RU" sz="2000" b="1" u="sng" dirty="0" smtClean="0">
                  <a:solidFill>
                    <a:srgbClr val="1A9406"/>
                  </a:solidFill>
                </a:rPr>
                <a:t>200 000 </a:t>
              </a:r>
              <a:r>
                <a:rPr lang="ru-RU" sz="2000" b="1" u="sng" dirty="0" smtClean="0">
                  <a:solidFill>
                    <a:srgbClr val="1A9406"/>
                  </a:solidFill>
                </a:rPr>
                <a:t>руб.</a:t>
              </a:r>
            </a:p>
            <a:p>
              <a:pPr algn="ctr"/>
              <a:endParaRPr lang="ru-RU" sz="2000" b="1" dirty="0" smtClean="0">
                <a:solidFill>
                  <a:srgbClr val="1A9406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rgbClr val="00B050"/>
                  </a:solidFill>
                </a:rPr>
                <a:t>.</a:t>
              </a:r>
              <a:endParaRPr lang="ru-RU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11" name="Скругленный прямоугольник 4"/>
            <p:cNvSpPr/>
            <p:nvPr/>
          </p:nvSpPr>
          <p:spPr>
            <a:xfrm>
              <a:off x="1986125" y="0"/>
              <a:ext cx="1845773" cy="621510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600" b="1" kern="1200" dirty="0"/>
            </a:p>
          </p:txBody>
        </p:sp>
      </p:grpSp>
      <p:grpSp>
        <p:nvGrpSpPr>
          <p:cNvPr id="3" name="Группа 18"/>
          <p:cNvGrpSpPr/>
          <p:nvPr/>
        </p:nvGrpSpPr>
        <p:grpSpPr>
          <a:xfrm>
            <a:off x="2928926" y="4000504"/>
            <a:ext cx="3857652" cy="1143008"/>
            <a:chOff x="1058210" y="-1294814"/>
            <a:chExt cx="2969329" cy="207170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058210" y="-1294814"/>
              <a:ext cx="2969329" cy="2071702"/>
            </a:xfrm>
            <a:prstGeom prst="roundRect">
              <a:avLst>
                <a:gd name="adj" fmla="val 10000"/>
              </a:avLst>
            </a:prstGeom>
            <a:solidFill>
              <a:srgbClr val="00FFFF"/>
            </a:solidFill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000" b="1" dirty="0" smtClean="0">
                  <a:solidFill>
                    <a:srgbClr val="1A9406"/>
                  </a:solidFill>
                </a:rPr>
                <a:t>Штрафы, санкции, возмещение ущерба </a:t>
              </a:r>
            </a:p>
            <a:p>
              <a:pPr algn="ctr"/>
              <a:r>
                <a:rPr lang="ru-RU" sz="2000" b="1" dirty="0" smtClean="0">
                  <a:solidFill>
                    <a:srgbClr val="1A9406"/>
                  </a:solidFill>
                </a:rPr>
                <a:t>2000 руб. ежегодно</a:t>
              </a: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1986125" y="0"/>
              <a:ext cx="1845773" cy="621510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600" b="1" kern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 descr="Голубая тисненая бумага"/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>
            <a:normAutofit fontScale="97500"/>
          </a:bodyPr>
          <a:lstStyle/>
          <a:p>
            <a:pPr algn="ctr"/>
            <a:r>
              <a:rPr lang="ru-RU" sz="4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БЕЗВОЗМЕЗДНЫЕ  ПОСТУПЛЕНИЯ</a:t>
            </a:r>
          </a:p>
        </p:txBody>
      </p:sp>
      <p:sp>
        <p:nvSpPr>
          <p:cNvPr id="25" name="Скругленный прямоугольник 4"/>
          <p:cNvSpPr/>
          <p:nvPr/>
        </p:nvSpPr>
        <p:spPr>
          <a:xfrm>
            <a:off x="6000760" y="1500174"/>
            <a:ext cx="2131525" cy="62151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600" b="1" kern="1200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85720" y="1214423"/>
          <a:ext cx="8644000" cy="5207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2100278"/>
                <a:gridCol w="864400"/>
                <a:gridCol w="864400"/>
                <a:gridCol w="864400"/>
                <a:gridCol w="864400"/>
                <a:gridCol w="864400"/>
                <a:gridCol w="864400"/>
              </a:tblGrid>
              <a:tr h="381458">
                <a:tc rowSpan="4"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dirty="0" smtClean="0"/>
                        <a:t>Ожидаемое исполнение  на 2022 год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r>
                        <a:rPr lang="ru-RU" dirty="0" smtClean="0"/>
                        <a:t>2025  год</a:t>
                      </a:r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проект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+/-к 2022 году         </a:t>
                      </a:r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проект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+/-к 2023 году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5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проект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+/-к 2024 году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05073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Налоговые 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9020148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8604050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95,4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8874610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103,1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9189300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103,5</a:t>
                      </a:r>
                      <a:endParaRPr lang="ru-RU" sz="1400" b="1" dirty="0"/>
                    </a:p>
                  </a:txBody>
                  <a:tcPr/>
                </a:tc>
              </a:tr>
              <a:tr h="10507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</a:t>
                      </a:r>
                      <a:r>
                        <a:rPr lang="ru-RU" sz="1400" baseline="0" dirty="0" smtClean="0"/>
                        <a:t> на доходы физических лиц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2099000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2124000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2200000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103,6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2250000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102,3</a:t>
                      </a:r>
                      <a:endParaRPr lang="ru-RU" sz="1400" dirty="0"/>
                    </a:p>
                  </a:txBody>
                  <a:tcPr/>
                </a:tc>
              </a:tr>
              <a:tr h="10507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по подакцизным товарам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2000000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1950050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2089610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2304300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110,3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4"/>
          <p:cNvSpPr/>
          <p:nvPr/>
        </p:nvSpPr>
        <p:spPr>
          <a:xfrm>
            <a:off x="6000760" y="1500174"/>
            <a:ext cx="2131525" cy="62151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600" b="1" kern="1200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85720" y="142852"/>
          <a:ext cx="8644000" cy="625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1385898"/>
                <a:gridCol w="864400"/>
                <a:gridCol w="864400"/>
                <a:gridCol w="864400"/>
                <a:gridCol w="864400"/>
                <a:gridCol w="864400"/>
                <a:gridCol w="864400"/>
              </a:tblGrid>
              <a:tr h="402415">
                <a:tc rowSpan="4"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dirty="0" smtClean="0"/>
                        <a:t>Ожидаемое исполнение  на 2022 год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r>
                        <a:rPr lang="ru-RU" dirty="0" smtClean="0"/>
                        <a:t>2025  год</a:t>
                      </a:r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проект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+/-к 2022 году         </a:t>
                      </a:r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проект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+/-к 2023 году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9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проект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+/-к 2024 году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12132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иный налог, взимаемый в связи с применением упрощенной системы налогообложения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992000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1005000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101,3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1020000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101,5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1030000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101,0</a:t>
                      </a:r>
                      <a:endParaRPr lang="ru-RU" sz="1400" b="1" dirty="0"/>
                    </a:p>
                  </a:txBody>
                  <a:tcPr/>
                </a:tc>
              </a:tr>
              <a:tr h="69472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Единый сельскохозяйственный налог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838600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747000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747000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747000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45648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 на имущество с физических лиц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585000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590000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610000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103,4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630000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103,3</a:t>
                      </a:r>
                      <a:endParaRPr lang="ru-RU" sz="1400" dirty="0"/>
                    </a:p>
                  </a:txBody>
                  <a:tcPr/>
                </a:tc>
              </a:tr>
              <a:tr h="50982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Земельный налог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2500000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2180000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2200000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2220000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100,9</a:t>
                      </a:r>
                      <a:endParaRPr lang="ru-RU" sz="1400" dirty="0"/>
                    </a:p>
                  </a:txBody>
                  <a:tcPr/>
                </a:tc>
              </a:tr>
              <a:tr h="50982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Земельный налог по обязательствам до 01.01.2006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-752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</a:p>
                  </a:txBody>
                  <a:tcPr/>
                </a:tc>
              </a:tr>
              <a:tr h="50982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Государственная пошлина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6300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100,0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4"/>
          <p:cNvSpPr/>
          <p:nvPr/>
        </p:nvSpPr>
        <p:spPr>
          <a:xfrm>
            <a:off x="6000760" y="1500174"/>
            <a:ext cx="2131525" cy="62151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600" b="1" kern="1200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14280" y="115979"/>
          <a:ext cx="8786878" cy="6404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801"/>
                <a:gridCol w="1190949"/>
                <a:gridCol w="878688"/>
                <a:gridCol w="878688"/>
                <a:gridCol w="878688"/>
                <a:gridCol w="878688"/>
                <a:gridCol w="878688"/>
                <a:gridCol w="878688"/>
              </a:tblGrid>
              <a:tr h="363634">
                <a:tc rowSpan="4"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dirty="0" smtClean="0"/>
                        <a:t>Ожидаемое исполнение  на 2022 год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r>
                        <a:rPr lang="ru-RU" dirty="0" smtClean="0"/>
                        <a:t>2025  год</a:t>
                      </a:r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проект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+/-к 2022 году         </a:t>
                      </a:r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проект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+/-к 2023 году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4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проект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+/-к 2024 году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5151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Неналоговое</a:t>
                      </a:r>
                      <a:r>
                        <a:rPr lang="ru-RU" sz="1400" b="1" baseline="0" dirty="0" smtClean="0"/>
                        <a:t> 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</a:t>
                      </a:r>
                      <a:r>
                        <a:rPr lang="ru-RU" sz="1400" b="1" baseline="0" dirty="0" smtClean="0"/>
                        <a:t> 377 283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</a:t>
                      </a:r>
                      <a:r>
                        <a:rPr lang="ru-RU" sz="1400" b="1" baseline="0" dirty="0" smtClean="0"/>
                        <a:t> 352 400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170,8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386400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386400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100,0</a:t>
                      </a:r>
                      <a:endParaRPr lang="ru-RU" sz="1400" b="1" dirty="0"/>
                    </a:p>
                  </a:txBody>
                  <a:tcPr/>
                </a:tc>
              </a:tr>
              <a:tr h="134310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168700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184400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109,3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184400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184400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93938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Доходы, от оказания платных услуг (работ) и компенсация затрат государства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72726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919000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966000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45454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Административные платежи и сборы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</a:t>
                      </a:r>
                      <a:r>
                        <a:rPr lang="ru-RU" sz="1400" baseline="0" dirty="0" smtClean="0"/>
                        <a:t> 775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</a:p>
                  </a:txBody>
                  <a:tcPr/>
                </a:tc>
              </a:tr>
              <a:tr h="43909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Государственная пошлина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6300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100,0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857232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6463">
              <a:spcBef>
                <a:spcPts val="1200"/>
              </a:spcBef>
              <a:spcAft>
                <a:spcPts val="1200"/>
              </a:spcAft>
            </a:pPr>
            <a:r>
              <a:rPr lang="ru-RU" sz="6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ea typeface="+mj-ea"/>
                <a:cs typeface="+mj-cs"/>
              </a:rPr>
              <a:t>Расходы бюджета</a:t>
            </a:r>
          </a:p>
        </p:txBody>
      </p:sp>
      <p:pic>
        <p:nvPicPr>
          <p:cNvPr id="5" name="Рисунок 4" descr="http://krivoe-zerkalo.ru/sites/default/files/images/zhkh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8"/>
            <a:ext cx="414340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sgau.ru/files/pages/15722/1441857898general_pages_09_september_2015_i15722_poluchenie_bankovskix_ka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357430"/>
            <a:ext cx="48577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Masloboytshikova\Pictures\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572008"/>
            <a:ext cx="350046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Голубая тисненая бумага"/>
          <p:cNvSpPr>
            <a:spLocks noGrp="1"/>
          </p:cNvSpPr>
          <p:nvPr>
            <p:ph type="title"/>
          </p:nvPr>
        </p:nvSpPr>
        <p:spPr>
          <a:xfrm>
            <a:off x="-20638" y="0"/>
            <a:ext cx="9144001" cy="1143000"/>
          </a:xfr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kumimoji="0"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</a:t>
            </a:r>
            <a:br>
              <a:rPr kumimoji="0"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Перечень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муниципальных программ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   по направлениям социально-экономического  развития </a:t>
            </a:r>
            <a:r>
              <a:rPr kumimoji="0"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/>
            </a:r>
            <a:br>
              <a:rPr kumimoji="0"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</a:br>
            <a:endParaRPr kumimoji="0"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142984"/>
          <a:ext cx="8572560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024" y="2643182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6463" fontAlgn="base">
              <a:spcBef>
                <a:spcPts val="1200"/>
              </a:spcBef>
              <a:spcAft>
                <a:spcPts val="1200"/>
              </a:spcAft>
            </a:pPr>
            <a:r>
              <a:rPr lang="ru-RU" sz="66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ea typeface="+mj-ea"/>
                <a:cs typeface="+mj-cs"/>
              </a:rPr>
              <a:t>Вводная часть</a:t>
            </a:r>
          </a:p>
        </p:txBody>
      </p:sp>
      <p:pic>
        <p:nvPicPr>
          <p:cNvPr id="15" name="Рисунок 14" descr="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57166"/>
            <a:ext cx="2286016" cy="2144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1202" y="4113989"/>
            <a:ext cx="3541061" cy="2101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 rot="10800000" flipV="1">
            <a:off x="214282" y="571480"/>
            <a:ext cx="8715436" cy="428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016E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расходов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18 522 795руб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2844" y="1285860"/>
            <a:ext cx="2071702" cy="50006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14282" y="2357430"/>
            <a:ext cx="2071702" cy="50006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14282" y="4857760"/>
            <a:ext cx="2000264" cy="8572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643274" y="4071942"/>
            <a:ext cx="5500726" cy="1643074"/>
          </a:xfrm>
          <a:prstGeom prst="roundRect">
            <a:avLst>
              <a:gd name="adj" fmla="val 1998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Ø"/>
            </a:pPr>
            <a:endParaRPr lang="ru-RU" sz="1400" dirty="0" smtClean="0"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cs typeface="Times New Roman" pitchFamily="18" charset="0"/>
              </a:rPr>
              <a:t>Расходы на мероприятия по муниципальной программе «Борьба с борщевиком Сосновского на территории Пригородного сельского поселения на 2023-2025 года»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cs typeface="Times New Roman" pitchFamily="18" charset="0"/>
              </a:rPr>
              <a:t>Расходы на содержание автомобильных дорог местного значения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cs typeface="Times New Roman" pitchFamily="18" charset="0"/>
              </a:rPr>
              <a:t>Расходы на формирование земельных участков из невостребованных земельных долей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285720" y="5929330"/>
            <a:ext cx="1928826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857620" y="1000108"/>
            <a:ext cx="5072098" cy="15716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Ø"/>
            </a:pPr>
            <a:endParaRPr lang="ru-RU" sz="1400" dirty="0" smtClean="0"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400" dirty="0" smtClean="0"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4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на реализацию муниципальных программ, работы по оценке недвижимости, признание прав и регулирование отношений по муниципальной собственности; реализация государственных функций, связанных с общегосударственным управлением; на обеспечение деятельности казенного учреждения «Управления в сфере муниципальных услуг»; средства на обеспечение деятельности главы </a:t>
            </a:r>
            <a:endParaRPr lang="ru-RU" sz="1400" dirty="0" smtClean="0">
              <a:cs typeface="Times New Roman" pitchFamily="18" charset="0"/>
            </a:endParaRPr>
          </a:p>
          <a:p>
            <a:endParaRPr lang="ru-RU" sz="1400" dirty="0" smtClean="0"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400" dirty="0" smtClean="0"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400" dirty="0">
              <a:cs typeface="Times New Roman" pitchFamily="18" charset="0"/>
            </a:endParaRPr>
          </a:p>
        </p:txBody>
      </p:sp>
      <p:sp>
        <p:nvSpPr>
          <p:cNvPr id="45" name="Нашивка 44"/>
          <p:cNvSpPr/>
          <p:nvPr/>
        </p:nvSpPr>
        <p:spPr>
          <a:xfrm>
            <a:off x="2285984" y="1428736"/>
            <a:ext cx="1571636" cy="28575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11 127 </a:t>
            </a: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305 </a:t>
            </a:r>
            <a:r>
              <a:rPr lang="ru-RU" sz="13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3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Нашивка 45"/>
          <p:cNvSpPr/>
          <p:nvPr/>
        </p:nvSpPr>
        <p:spPr>
          <a:xfrm>
            <a:off x="2285984" y="2643182"/>
            <a:ext cx="1571636" cy="28575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288 600руб</a:t>
            </a: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" name="Нашивка 46"/>
          <p:cNvSpPr/>
          <p:nvPr/>
        </p:nvSpPr>
        <p:spPr>
          <a:xfrm>
            <a:off x="2214546" y="5072074"/>
            <a:ext cx="1428760" cy="500066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3 389 250 руб.</a:t>
            </a:r>
          </a:p>
        </p:txBody>
      </p:sp>
      <p:sp>
        <p:nvSpPr>
          <p:cNvPr id="48" name="Нашивка 47"/>
          <p:cNvSpPr/>
          <p:nvPr/>
        </p:nvSpPr>
        <p:spPr>
          <a:xfrm>
            <a:off x="2071670" y="6143644"/>
            <a:ext cx="1500198" cy="28575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031 059 </a:t>
            </a: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 rot="10800000" flipV="1">
            <a:off x="3929058" y="2643182"/>
            <a:ext cx="4986788" cy="357190"/>
          </a:xfrm>
          <a:prstGeom prst="roundRect">
            <a:avLst>
              <a:gd name="adj" fmla="val 1989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Ø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на осуществление первичного воинского учета на территориях, где отсутствуют военные комиссариаты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571868" y="5857892"/>
            <a:ext cx="5429288" cy="7858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Содержание и обслуживание  муниципального имущества , перечисление взносов в фонд капитального ремонта МКД, содержание уличного освещения, организация и содержание мест захоронения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4282" y="2928934"/>
            <a:ext cx="2143140" cy="178595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гражданская оборона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00496" y="3214686"/>
            <a:ext cx="4929222" cy="5000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 на реализацию муниципальной целевой программы «По вопросам обеспечения пожарной безопасности на территории Пригородного сельского поселения на 2023-2025 годы»</a:t>
            </a:r>
          </a:p>
        </p:txBody>
      </p:sp>
      <p:sp>
        <p:nvSpPr>
          <p:cNvPr id="25" name="Нашивка 24"/>
          <p:cNvSpPr/>
          <p:nvPr/>
        </p:nvSpPr>
        <p:spPr>
          <a:xfrm>
            <a:off x="2357422" y="3357562"/>
            <a:ext cx="1571636" cy="28575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205 700 </a:t>
            </a: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42844" y="500042"/>
            <a:ext cx="2071702" cy="50006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Культура и кинематография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2844" y="1714488"/>
            <a:ext cx="2071702" cy="50006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0" y="4714884"/>
            <a:ext cx="2143140" cy="8572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Обслуживание муниципального долга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00496" y="4857760"/>
            <a:ext cx="5143504" cy="785818"/>
          </a:xfrm>
          <a:prstGeom prst="roundRect">
            <a:avLst>
              <a:gd name="adj" fmla="val 1998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Ø"/>
            </a:pPr>
            <a:endParaRPr lang="ru-RU" sz="1400" dirty="0" smtClean="0"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cs typeface="Times New Roman" pitchFamily="18" charset="0"/>
              </a:rPr>
              <a:t>Расходы за пользование бюджетным кредитом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0" y="5786454"/>
            <a:ext cx="2143108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929058" y="285728"/>
            <a:ext cx="5072098" cy="13573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Ø"/>
            </a:pPr>
            <a:endParaRPr lang="ru-RU" sz="1400" dirty="0" smtClean="0"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400" dirty="0" smtClean="0"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муниципальных учреждений культуры, оплата коммунальных услуг, содержание имущества, прочие расходы, работы, услуги, оплата налогов</a:t>
            </a:r>
          </a:p>
          <a:p>
            <a:pPr lvl="0">
              <a:buFont typeface="Wingdings" pitchFamily="2" charset="2"/>
              <a:buChar char="Ø"/>
            </a:pPr>
            <a:endParaRPr lang="ru-RU" sz="1400" dirty="0" smtClean="0"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400" dirty="0">
              <a:cs typeface="Times New Roman" pitchFamily="18" charset="0"/>
            </a:endParaRPr>
          </a:p>
        </p:txBody>
      </p:sp>
      <p:sp>
        <p:nvSpPr>
          <p:cNvPr id="45" name="Нашивка 44"/>
          <p:cNvSpPr/>
          <p:nvPr/>
        </p:nvSpPr>
        <p:spPr>
          <a:xfrm>
            <a:off x="2285984" y="642918"/>
            <a:ext cx="1571636" cy="28575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5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1 131 500 </a:t>
            </a:r>
            <a:r>
              <a:rPr lang="ru-RU" sz="13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3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Нашивка 45"/>
          <p:cNvSpPr/>
          <p:nvPr/>
        </p:nvSpPr>
        <p:spPr>
          <a:xfrm>
            <a:off x="2285984" y="1785926"/>
            <a:ext cx="1571636" cy="28575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48 000 руб.</a:t>
            </a:r>
          </a:p>
        </p:txBody>
      </p:sp>
      <p:sp>
        <p:nvSpPr>
          <p:cNvPr id="47" name="Нашивка 46"/>
          <p:cNvSpPr/>
          <p:nvPr/>
        </p:nvSpPr>
        <p:spPr>
          <a:xfrm>
            <a:off x="2500298" y="5072074"/>
            <a:ext cx="1428760" cy="35719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3000 руб.</a:t>
            </a:r>
          </a:p>
        </p:txBody>
      </p:sp>
      <p:sp>
        <p:nvSpPr>
          <p:cNvPr id="48" name="Нашивка 47"/>
          <p:cNvSpPr/>
          <p:nvPr/>
        </p:nvSpPr>
        <p:spPr>
          <a:xfrm>
            <a:off x="2214546" y="6143644"/>
            <a:ext cx="1357322" cy="28575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358 000 </a:t>
            </a: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 rot="10800000" flipV="1">
            <a:off x="3929058" y="1714488"/>
            <a:ext cx="4986788" cy="642942"/>
          </a:xfrm>
          <a:prstGeom prst="roundRect">
            <a:avLst>
              <a:gd name="adj" fmla="val 1989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Ø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Доплата к пенсиям муниципальных служащих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571868" y="5857892"/>
            <a:ext cx="5429288" cy="7858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соглашению о передаче осуществления части полномочий в сфере культуры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2571744"/>
            <a:ext cx="2143140" cy="178595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00496" y="3214686"/>
            <a:ext cx="4929222" cy="5000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в отрасли спорта (на оплату труда с начислениями, проведение мероприятий</a:t>
            </a:r>
          </a:p>
        </p:txBody>
      </p:sp>
      <p:sp>
        <p:nvSpPr>
          <p:cNvPr id="25" name="Нашивка 24"/>
          <p:cNvSpPr/>
          <p:nvPr/>
        </p:nvSpPr>
        <p:spPr>
          <a:xfrm>
            <a:off x="2357422" y="3357562"/>
            <a:ext cx="1571636" cy="28575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940 400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Голубая тисненая бумага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Отраслевая структура расходов бюджета</a:t>
            </a:r>
            <a:b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              Пригородного сельского поселения  на  2023 год, прогнозируемый 2024-2025 г.г (руб.) </a:t>
            </a: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357158" y="1397000"/>
          <a:ext cx="8786842" cy="50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786" name="Picture 2" descr="C:\Users\user\Desktop\0c8d1b02ac654d45a28135598c7b78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2" name="Rectangle 2" descr="Голубая тисненая бумага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894"/>
          </a:xfrm>
          <a:blipFill dpi="0" rotWithShape="1">
            <a:blip r:embed="rId4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Общегосударственные вопросы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 rot="10800000" flipV="1">
            <a:off x="0" y="857232"/>
            <a:ext cx="9144000" cy="5000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016E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расходов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11 127 305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14480" y="3786190"/>
            <a:ext cx="3429024" cy="15716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Функционирование Правительства Российской Федерации, высших исполнительных органов государственной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властти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субъектов РФ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72198" y="5000636"/>
            <a:ext cx="2428892" cy="114300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общегосударственные вопросы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28596" y="1857364"/>
            <a:ext cx="3143272" cy="11430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Функционирование высшего должностного лица субъекта Российской Федерации и муниципального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500694" y="2143116"/>
            <a:ext cx="2857520" cy="11430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Резервный фонд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811" name="Picture 3" descr="C:\Users\user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B1CA-9955-4BE6-AA77-EC44CA8AD78B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2357430"/>
            <a:ext cx="4643470" cy="421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 составе расходов по указанному разделу прогнозируются расходы из фонда компенсаций на осуществление первичного воинского учета на территориях, где отсутствуют военные комиссариаты на 2023 год в сумме 288 600 рублей, что на 7,5 % выше уровня 2022 года, на 2024 год – 298 700 рублей, выше уровня 2023 года на 3,5 %, на 2025 год – 309 200 рублей, выше уровня 2024 года на 3,5%.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Защита населения и территории от чрезвычайных ситуаций и техногенного характера, гражданская оборона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B1CA-9955-4BE6-AA77-EC44CA8AD78B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957911"/>
            <a:ext cx="9286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0" y="1397000"/>
          <a:ext cx="850112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6"/>
                <a:gridCol w="1143008"/>
                <a:gridCol w="1214446"/>
                <a:gridCol w="1428760"/>
                <a:gridCol w="128588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Ожидаемая оценка 2022 г.,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 бюджета поселения на 2023 г.,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 бюджета поселения на 2024 г.,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 бюджета поселения на 2025 г.,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0310 «Защита населения и территории от чрезвычайных ситуаций природного и техногенного характера, гражданская</a:t>
                      </a:r>
                      <a:r>
                        <a:rPr lang="ru-RU" baseline="0" dirty="0" smtClean="0"/>
                        <a:t> оборона»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209 800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205 700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180 700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180 700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60834" name="Picture 2" descr="C:\Users\user\Desktop\dae93005df9a68a603c6f1dc2ea525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933138"/>
            <a:ext cx="5072098" cy="2567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858" name="Picture 2" descr="C:\Users\user\Desktop\news_74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6662"/>
            <a:ext cx="9144000" cy="6271338"/>
          </a:xfrm>
          <a:prstGeom prst="rect">
            <a:avLst/>
          </a:prstGeom>
          <a:noFill/>
        </p:spPr>
      </p:pic>
      <p:sp>
        <p:nvSpPr>
          <p:cNvPr id="40962" name="Rectangle 2" descr="Голубая тисненая бумага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894"/>
          </a:xfrm>
          <a:blipFill dpi="0" rotWithShape="1">
            <a:blip r:embed="rId4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НАЦИОНАЛЬНАЯ ЭКОНОМИКА</a:t>
            </a:r>
            <a:b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Подраздел «Сельское хозяйство»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 rot="10800000" flipV="1">
            <a:off x="1928794" y="714356"/>
            <a:ext cx="5000660" cy="392909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Мероприятия по муниципальной программе </a:t>
            </a:r>
            <a:r>
              <a:rPr lang="en-US" sz="2000" dirty="0" smtClean="0">
                <a:solidFill>
                  <a:schemeClr val="tx1"/>
                </a:solidFill>
              </a:rPr>
              <a:t>«</a:t>
            </a:r>
            <a:r>
              <a:rPr lang="ru-RU" sz="2000" dirty="0" smtClean="0">
                <a:solidFill>
                  <a:schemeClr val="tx1"/>
                </a:solidFill>
              </a:rPr>
              <a:t>Борьба с борщевиком Сосновского на территории Пригородного сельского поселения</a:t>
            </a:r>
            <a:r>
              <a:rPr lang="en-US" sz="2000" dirty="0" smtClean="0">
                <a:solidFill>
                  <a:schemeClr val="tx1"/>
                </a:solidFill>
              </a:rPr>
              <a:t>» </a:t>
            </a:r>
            <a:r>
              <a:rPr lang="ru-RU" sz="2000" dirty="0" smtClean="0">
                <a:solidFill>
                  <a:schemeClr val="tx1"/>
                </a:solidFill>
              </a:rPr>
              <a:t>на  2023 -2025 а  в сумме </a:t>
            </a:r>
            <a:r>
              <a:rPr lang="ru-RU" sz="2000" dirty="0" smtClean="0">
                <a:solidFill>
                  <a:srgbClr val="2016EA"/>
                </a:solidFill>
              </a:rPr>
              <a:t>1 339 200 рублей</a:t>
            </a:r>
            <a:r>
              <a:rPr lang="ru-RU" sz="2000" dirty="0" smtClean="0">
                <a:solidFill>
                  <a:schemeClr val="tx1"/>
                </a:solidFill>
              </a:rPr>
              <a:t>, соответственно в том числе </a:t>
            </a:r>
            <a:r>
              <a:rPr lang="ru-RU" sz="2000" dirty="0" err="1" smtClean="0">
                <a:solidFill>
                  <a:schemeClr val="tx1"/>
                </a:solidFill>
              </a:rPr>
              <a:t>софинансирование</a:t>
            </a:r>
            <a:r>
              <a:rPr lang="ru-RU" sz="2000" dirty="0" smtClean="0">
                <a:solidFill>
                  <a:schemeClr val="tx1"/>
                </a:solidFill>
              </a:rPr>
              <a:t> из областного бюджета  </a:t>
            </a:r>
            <a:r>
              <a:rPr lang="ru-RU" sz="2000" dirty="0" smtClean="0">
                <a:solidFill>
                  <a:srgbClr val="2016EA"/>
                </a:solidFill>
              </a:rPr>
              <a:t>669 600 рублей</a:t>
            </a:r>
            <a:r>
              <a:rPr lang="ru-RU" sz="2000" dirty="0" smtClean="0">
                <a:solidFill>
                  <a:schemeClr val="tx1"/>
                </a:solidFill>
              </a:rPr>
              <a:t>, за счет средств местного бюджета – </a:t>
            </a:r>
            <a:r>
              <a:rPr lang="ru-RU" sz="2000" dirty="0" smtClean="0">
                <a:solidFill>
                  <a:srgbClr val="2016EA"/>
                </a:solidFill>
              </a:rPr>
              <a:t>669 600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Голубая тисненая бумага"/>
          <p:cNvSpPr>
            <a:spLocks noGrp="1"/>
          </p:cNvSpPr>
          <p:nvPr>
            <p:ph type="title" idx="4294967295"/>
          </p:nvPr>
        </p:nvSpPr>
        <p:spPr>
          <a:xfrm>
            <a:off x="0" y="-142899"/>
            <a:ext cx="9144000" cy="1214446"/>
          </a:xfr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kumimoji="0"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</a:t>
            </a:r>
            <a:br>
              <a:rPr kumimoji="0" lang="ru-RU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</a:br>
            <a: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Расходы  бюджета на дорожное и жилищно-коммунальное </a:t>
            </a:r>
            <a:b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хозяйство  Пригородного сельского поселения на 2023 год     </a:t>
            </a:r>
            <a: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(руб</a:t>
            </a:r>
            <a: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.)</a:t>
            </a:r>
            <a:r>
              <a:rPr kumimoji="0"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/>
            </a:r>
            <a:br>
              <a:rPr kumimoji="0"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</a:br>
            <a:r>
              <a:rPr kumimoji="0"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                      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3796" name="Прямоугольник 9"/>
          <p:cNvSpPr>
            <a:spLocks noChangeArrowheads="1"/>
          </p:cNvSpPr>
          <p:nvPr/>
        </p:nvSpPr>
        <p:spPr bwMode="auto">
          <a:xfrm>
            <a:off x="1214438" y="1500188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5720" y="1142984"/>
            <a:ext cx="8143932" cy="357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2016EA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000" b="1" dirty="0" smtClean="0">
                <a:solidFill>
                  <a:srgbClr val="2016EA"/>
                </a:solidFill>
                <a:latin typeface="Times New Roman" pitchFamily="18" charset="0"/>
                <a:cs typeface="Times New Roman" pitchFamily="18" charset="0"/>
              </a:rPr>
              <a:t>расходов на дорожное хозяйство и ЖКХ  - 2 </a:t>
            </a:r>
            <a:r>
              <a:rPr lang="ru-RU" sz="2000" b="1" dirty="0" smtClean="0">
                <a:solidFill>
                  <a:srgbClr val="2016EA"/>
                </a:solidFill>
                <a:latin typeface="Times New Roman" pitchFamily="18" charset="0"/>
                <a:cs typeface="Times New Roman" pitchFamily="18" charset="0"/>
              </a:rPr>
              <a:t>981 100 </a:t>
            </a:r>
            <a:r>
              <a:rPr lang="ru-RU" sz="2000" b="1" dirty="0" smtClean="0">
                <a:solidFill>
                  <a:srgbClr val="2016EA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000" b="1" dirty="0">
              <a:solidFill>
                <a:srgbClr val="2016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2000232" y="1571612"/>
          <a:ext cx="6929454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Овал 29"/>
          <p:cNvSpPr/>
          <p:nvPr/>
        </p:nvSpPr>
        <p:spPr>
          <a:xfrm>
            <a:off x="7572396" y="1928802"/>
            <a:ext cx="1428728" cy="35719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950 050</a:t>
            </a:r>
            <a:endParaRPr lang="ru-RU" sz="1400" dirty="0" smtClean="0">
              <a:ln>
                <a:solidFill>
                  <a:schemeClr val="tx1"/>
                </a:solidFill>
              </a:ln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643702" y="3000372"/>
            <a:ext cx="928662" cy="35719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3" name="Овал 32"/>
          <p:cNvSpPr/>
          <p:nvPr/>
        </p:nvSpPr>
        <p:spPr>
          <a:xfrm>
            <a:off x="6143636" y="4071942"/>
            <a:ext cx="1357322" cy="35719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021 190</a:t>
            </a:r>
            <a:endParaRPr lang="ru-RU" sz="1400" dirty="0" smtClean="0">
              <a:ln>
                <a:solidFill>
                  <a:schemeClr val="tx1"/>
                </a:solidFill>
              </a:ln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500562" y="5143512"/>
            <a:ext cx="1357322" cy="35719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9860</a:t>
            </a:r>
          </a:p>
        </p:txBody>
      </p:sp>
      <p:pic>
        <p:nvPicPr>
          <p:cNvPr id="40" name="Picture 4" descr="http://www.energyland.info/img/news/062015/d7758c183fb61737626ff8bf7324b0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714620"/>
            <a:ext cx="1579565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 descr="https://im2-tub-ru.yandex.net/i?id=9c3ba4be18a24f43bb3d976376ad53ba&amp;n=33&amp;h=215&amp;w=37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714752"/>
            <a:ext cx="171451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0" descr="O:\Бюджет для граждан\Тверь\новые картинки\Пролетар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929198"/>
            <a:ext cx="1618525" cy="952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Рисунок 48" descr="https://im2-tub-ru.yandex.net/i?id=287f27fcdf2e592d6dbe861171a37431&amp;n=33&amp;h=215&amp;w=35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1571612"/>
            <a:ext cx="1643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Голубая тисненая бумага"/>
          <p:cNvSpPr>
            <a:spLocks noGrp="1"/>
          </p:cNvSpPr>
          <p:nvPr>
            <p:ph type="title" idx="4294967295"/>
          </p:nvPr>
        </p:nvSpPr>
        <p:spPr>
          <a:xfrm>
            <a:off x="0" y="142851"/>
            <a:ext cx="9144000" cy="714381"/>
          </a:xfr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Дорожное  хозяйство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3796" name="Прямоугольник 9"/>
          <p:cNvSpPr>
            <a:spLocks noChangeArrowheads="1"/>
          </p:cNvSpPr>
          <p:nvPr/>
        </p:nvSpPr>
        <p:spPr bwMode="auto">
          <a:xfrm>
            <a:off x="1214438" y="1500188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50" name="Picture 3" descr="O:\Бюджет для граждан\Тверь\Картинки\Compactor C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7907" y="142852"/>
            <a:ext cx="1055096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6" descr="http://belive.ru/wp-content/uploads/2015/04/stroitelstvo_doro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857496"/>
            <a:ext cx="3286148" cy="357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28596" y="1071546"/>
            <a:ext cx="4786346" cy="3714776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Содержание автомобильных дорог местного значения: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2023 год – 1950 050 рублей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2024 год – 2089 610 рублей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2025 год  - 2304 300 рублей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4" name="Рисунок 33" descr="https://im3-tub-ru.yandex.net/i?id=d94d73b93df70072f887fef8c7e171ba&amp;n=33&amp;h=215&amp;w=38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142984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https://im0-tub-ru.yandex.net/i?id=8290f2c5b3b49d9d2f06a9eb8c4d7221&amp;n=33&amp;h=215&amp;w=31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4500570"/>
            <a:ext cx="428628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 descr="Голубая тисненая бумага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Жилищно-коммунальное хозяйство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571472" y="4286256"/>
          <a:ext cx="485778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00100" y="2214554"/>
            <a:ext cx="2500330" cy="1785950"/>
          </a:xfrm>
          <a:prstGeom prst="rect">
            <a:avLst/>
          </a:prstGeom>
          <a:solidFill>
            <a:srgbClr val="EDC69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9 860 руб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 взносы на капитальный ремонт общего имущества многоквартирных жилых домов в части доли имущества, находящегося в муниципальной собственности; содержание и обслуживание имущества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1071546"/>
            <a:ext cx="2520280" cy="785818"/>
          </a:xfrm>
          <a:prstGeom prst="rect">
            <a:avLst/>
          </a:prstGeom>
          <a:solidFill>
            <a:srgbClr val="FF66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ЖИЛИЩНОЕ</a:t>
            </a:r>
          </a:p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ХОЗЯЙСТВО </a:t>
            </a:r>
          </a:p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9 860 руб.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72132" y="1285860"/>
            <a:ext cx="2520280" cy="785818"/>
          </a:xfrm>
          <a:prstGeom prst="rect">
            <a:avLst/>
          </a:prstGeom>
          <a:solidFill>
            <a:schemeClr val="accent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БЛАГОУСТРОЙСТВО</a:t>
            </a:r>
          </a:p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1 021 190 руб.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43570" y="2428868"/>
            <a:ext cx="2520280" cy="7858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860 240 руб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развитие сетей и содержание уличного освещения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43570" y="3571876"/>
            <a:ext cx="2500330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59 300руб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содержание мест захоронений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7" descr="O:\Бюджет для граждан\Тверь\Картинки\кра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0"/>
            <a:ext cx="1428760" cy="840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643570" y="4500570"/>
            <a:ext cx="2500330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155 650 руб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прочие мероприятия по благоустройству поселений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Голубая тисненая бумага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Все вопросы формирования и исполнения бюджета регулируются законодательством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1214422"/>
            <a:ext cx="83582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357298"/>
            <a:ext cx="814393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rgbClr val="2016EA"/>
                </a:solidFill>
                <a:cs typeface="Times New Roman" pitchFamily="18" charset="0"/>
              </a:rPr>
              <a:t>Федеральное  законодательство,  регулирующее формирование   и   исполнение   бюджетов   всех уровней:</a:t>
            </a:r>
          </a:p>
          <a:p>
            <a:pPr algn="ctr">
              <a:spcBef>
                <a:spcPts val="0"/>
              </a:spcBef>
            </a:pPr>
            <a:endParaRPr lang="ru-RU" sz="2800" dirty="0" smtClean="0">
              <a:solidFill>
                <a:srgbClr val="2016EA"/>
              </a:solidFill>
              <a:cs typeface="Times New Roman" pitchFamily="18" charset="0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Налоговый  Кодекс  Российской Федерации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Бюджетный  Кодекс  Российской Федерации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Федеральный  Закон  № 131–ФЗ от 06.10.2003 «Об общих  принципах  организации  местного самоуправления  в  Российской Федерации»</a:t>
            </a:r>
          </a:p>
          <a:p>
            <a:pPr lvl="0">
              <a:spcBef>
                <a:spcPts val="600"/>
              </a:spcBef>
            </a:pPr>
            <a:endParaRPr lang="ru-RU" b="1" i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Федеральный Закон № 184-ФЗ от 06.10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.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1999  «Об общих  принципах  организации законодательных (представительных)  и  исполнительных   органов государственной  власти  субъектов  Российской Федерации»</a:t>
            </a:r>
          </a:p>
        </p:txBody>
      </p:sp>
      <p:pic>
        <p:nvPicPr>
          <p:cNvPr id="6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285992"/>
            <a:ext cx="2270656" cy="185738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882" name="Picture 2" descr="C:\Users\user\Desktop\phot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6275"/>
            <a:ext cx="9144000" cy="6281725"/>
          </a:xfrm>
          <a:prstGeom prst="rect">
            <a:avLst/>
          </a:prstGeom>
          <a:noFill/>
        </p:spPr>
      </p:pic>
      <p:sp>
        <p:nvSpPr>
          <p:cNvPr id="40962" name="Rectangle 2" descr="Голубая тисненая бумага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894"/>
          </a:xfrm>
          <a:blipFill dpi="0" rotWithShape="1">
            <a:blip r:embed="rId4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Культура и кинематография</a:t>
            </a:r>
          </a:p>
        </p:txBody>
      </p:sp>
      <p:grpSp>
        <p:nvGrpSpPr>
          <p:cNvPr id="3" name="Группа 60"/>
          <p:cNvGrpSpPr/>
          <p:nvPr/>
        </p:nvGrpSpPr>
        <p:grpSpPr>
          <a:xfrm>
            <a:off x="5715008" y="1214422"/>
            <a:ext cx="3037844" cy="2857520"/>
            <a:chOff x="5992741" y="258726"/>
            <a:chExt cx="2813740" cy="1167457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5992741" y="351336"/>
              <a:ext cx="2779055" cy="1074847"/>
            </a:xfrm>
            <a:prstGeom prst="roundRect">
              <a:avLst>
                <a:gd name="adj" fmla="val 10000"/>
              </a:avLst>
            </a:prstGeom>
            <a:solidFill>
              <a:srgbClr val="CBA9C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Скругленный прямоугольник 4"/>
            <p:cNvSpPr/>
            <p:nvPr/>
          </p:nvSpPr>
          <p:spPr>
            <a:xfrm>
              <a:off x="6090389" y="258726"/>
              <a:ext cx="2716092" cy="1110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Aft>
                  <a:spcPct val="35000"/>
                </a:spcAft>
              </a:pPr>
              <a:endParaRPr lang="ru-RU" sz="1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Скругленный прямоугольник 66"/>
          <p:cNvSpPr/>
          <p:nvPr/>
        </p:nvSpPr>
        <p:spPr>
          <a:xfrm>
            <a:off x="357158" y="642918"/>
            <a:ext cx="3429024" cy="2214578"/>
          </a:xfrm>
          <a:prstGeom prst="roundRect">
            <a:avLst/>
          </a:prstGeom>
          <a:solidFill>
            <a:srgbClr val="FFCC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Обеспечение деятельности муниципальных учреждений культуры, оплата коммунальных услуг, содержание имущества, прочие расходы, работы, услуги, оплата налогов 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1 131 500  руб.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00034" y="4214818"/>
            <a:ext cx="2928958" cy="250033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endParaRPr lang="ru-RU" sz="1400" b="1" dirty="0" smtClean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5786" y="4214818"/>
            <a:ext cx="2428876" cy="2641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2023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Обеспечение деятельности муниципальных учреждений культуры, оплата коммунальных </a:t>
            </a: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услуг</a:t>
            </a: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, содержание имущества, прочие расходы, работы, услуги, оплата налогов 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996 000  руб.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1500174"/>
            <a:ext cx="24288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2024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Обеспечение деятельности муниципальных учреждений культуры, оплата коммунальных услуг, содержание имущества, прочие расходы, работы, услуги, оплата налогов 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1  040  500  руб</a:t>
            </a: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Голубая тисненая бумага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894"/>
          </a:xfr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Физическая культура и спорт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 rot="10800000" flipV="1">
            <a:off x="2000232" y="785794"/>
            <a:ext cx="5000660" cy="3571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016E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расходов 940 400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49" name="Овал 48"/>
          <p:cNvSpPr/>
          <p:nvPr/>
        </p:nvSpPr>
        <p:spPr>
          <a:xfrm>
            <a:off x="2357422" y="4643446"/>
            <a:ext cx="1285884" cy="857256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alpha val="90000"/>
              <a:hueOff val="-45237"/>
              <a:satOff val="-1320"/>
              <a:lumOff val="4840"/>
              <a:alphaOff val="-2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Овал 49"/>
          <p:cNvSpPr/>
          <p:nvPr/>
        </p:nvSpPr>
        <p:spPr>
          <a:xfrm>
            <a:off x="214282" y="4786322"/>
            <a:ext cx="1571636" cy="1357322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alpha val="90000"/>
              <a:hueOff val="-67855"/>
              <a:satOff val="-1981"/>
              <a:lumOff val="7260"/>
              <a:alphaOff val="-3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3" name="Picture 2" descr="L:\J\403.Отдел_соц_сферы\ПРОЕКТ БЮДЖЕТА на 2016 год\Слайды\вс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"/>
            <a:ext cx="1413715" cy="1000108"/>
          </a:xfrm>
          <a:prstGeom prst="rect">
            <a:avLst/>
          </a:prstGeom>
          <a:noFill/>
        </p:spPr>
      </p:pic>
      <p:pic>
        <p:nvPicPr>
          <p:cNvPr id="54" name="Picture 3" descr="O:\Бюджет для граждан\Тверь\Разработочный материал\Картинки\Конькобег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0"/>
            <a:ext cx="1357322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714744" y="4786322"/>
            <a:ext cx="3929090" cy="15716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Обеспечение деятельности в отрасли спорта 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342 600 руб.</a:t>
            </a:r>
          </a:p>
        </p:txBody>
      </p:sp>
      <p:pic>
        <p:nvPicPr>
          <p:cNvPr id="22" name="Рисунок 21" descr="http://gbuz-okb-tver.ru/wp-content/uploads/2012/04/%D0%94%D0%A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1428736"/>
            <a:ext cx="121444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3906" name="Picture 2" descr="C:\Users\user\Desktop\1667433785_48-sportishka-com-p-vidi-sporta-s-myachom-krasivo-6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0" y="1214422"/>
            <a:ext cx="4900617" cy="3267078"/>
          </a:xfrm>
          <a:prstGeom prst="rect">
            <a:avLst/>
          </a:prstGeom>
          <a:noFill/>
        </p:spPr>
      </p:pic>
      <p:sp>
        <p:nvSpPr>
          <p:cNvPr id="67" name="Скругленный прямоугольник 66"/>
          <p:cNvSpPr/>
          <p:nvPr/>
        </p:nvSpPr>
        <p:spPr>
          <a:xfrm>
            <a:off x="214282" y="1428736"/>
            <a:ext cx="4214842" cy="3000396"/>
          </a:xfrm>
          <a:prstGeom prst="roundRect">
            <a:avLst/>
          </a:prstGeom>
          <a:solidFill>
            <a:srgbClr val="FFCC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Реализация муниципальной программы «Развитие территориального общественного самоуправления в Пригородном сельском поселении муниципального района город Нерехта и Нерехтский район на 2023-2025 годы» 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597 800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71" name="Rectangle 2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72" name="Rectangle 4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73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74" name="Rectangle 2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75" name="Rectangle 2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76" name="Rectangle 2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6877" name="Rectangle 2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2304" name="TextBox 18"/>
          <p:cNvSpPr txBox="1">
            <a:spLocks noChangeArrowheads="1"/>
          </p:cNvSpPr>
          <p:nvPr/>
        </p:nvSpPr>
        <p:spPr bwMode="auto">
          <a:xfrm>
            <a:off x="1965325" y="2500313"/>
            <a:ext cx="6162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06463">
              <a:spcBef>
                <a:spcPts val="1200"/>
              </a:spcBef>
              <a:spcAft>
                <a:spcPts val="1200"/>
              </a:spcAft>
            </a:pPr>
            <a:r>
              <a:rPr lang="ru-RU" sz="4800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Голубая тисненая бумага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Составные части бюджета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1214422"/>
            <a:ext cx="83582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071546"/>
            <a:ext cx="5151546" cy="528641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O:\Бюджет для граждан\Тверь\Бюджет 2016\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071546"/>
            <a:ext cx="2503993" cy="1928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2928934"/>
            <a:ext cx="2272785" cy="71438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"/>
            <a:lightRig rig="soft" dir="t">
              <a:rot lat="0" lon="0" rev="0"/>
            </a:lightRig>
          </a:scene3d>
          <a:sp3d contourW="44450" prstMaterial="matte">
            <a:bevelT w="63500" h="127000" prst="slope"/>
            <a:bevelB w="6350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РАСХОДЫ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214422"/>
            <a:ext cx="2476516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500826" y="3071810"/>
            <a:ext cx="2426842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"/>
            <a:lightRig rig="soft" dir="t">
              <a:rot lat="0" lon="0" rev="0"/>
            </a:lightRig>
          </a:scene3d>
          <a:sp3d contourW="44450" prstMaterial="matte">
            <a:bevelT w="63500" h="127000" prst="slope"/>
            <a:bevelB w="6350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numCol="1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ДОХОДЫ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1406830">
            <a:off x="142844" y="4929198"/>
            <a:ext cx="2837330" cy="860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127000" prst="slope"/>
            <a:bevelB w="6350" prst="slope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ДЕФИЦИТ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00826" y="5000636"/>
            <a:ext cx="2752862" cy="860612"/>
          </a:xfrm>
          <a:prstGeom prst="rect">
            <a:avLst/>
          </a:prstGeom>
          <a:solidFill>
            <a:srgbClr val="C6AFFF"/>
          </a:solidFill>
          <a:ln w="38100">
            <a:solidFill>
              <a:srgbClr val="7030A0"/>
            </a:solidFill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127000" prst="slope"/>
            <a:bevelB w="6350" prst="slope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600" b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ПРОФИЦИТ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V="1">
            <a:off x="1178695" y="4107661"/>
            <a:ext cx="1214446" cy="4286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V="1">
            <a:off x="7715272" y="4000504"/>
            <a:ext cx="1071570" cy="50006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6893161" y="4107087"/>
            <a:ext cx="1357322" cy="42862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750067" y="4036223"/>
            <a:ext cx="1071570" cy="4286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 rot="769562">
            <a:off x="5202548" y="4538725"/>
            <a:ext cx="3947474" cy="389435"/>
          </a:xfrm>
          <a:prstGeom prst="mathMinus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286644" y="4857760"/>
            <a:ext cx="252653" cy="285752"/>
          </a:xfrm>
          <a:prstGeom prst="triangl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571876"/>
            <a:ext cx="805517" cy="65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4000504"/>
            <a:ext cx="917788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Арка 8"/>
          <p:cNvSpPr/>
          <p:nvPr/>
        </p:nvSpPr>
        <p:spPr>
          <a:xfrm flipV="1">
            <a:off x="5786446" y="3929066"/>
            <a:ext cx="1071570" cy="557333"/>
          </a:xfrm>
          <a:prstGeom prst="blockArc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857884" y="4071942"/>
            <a:ext cx="1013787" cy="2857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Доходы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flipV="1">
            <a:off x="8143900" y="4357694"/>
            <a:ext cx="828348" cy="595792"/>
          </a:xfrm>
          <a:prstGeom prst="blockArc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130213" y="4429132"/>
            <a:ext cx="1013787" cy="3392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Расходы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9" name="Минус 28"/>
          <p:cNvSpPr/>
          <p:nvPr/>
        </p:nvSpPr>
        <p:spPr>
          <a:xfrm rot="20511290">
            <a:off x="333148" y="6079697"/>
            <a:ext cx="3404405" cy="38943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Арка 31"/>
          <p:cNvSpPr/>
          <p:nvPr/>
        </p:nvSpPr>
        <p:spPr>
          <a:xfrm flipV="1">
            <a:off x="2714612" y="5286388"/>
            <a:ext cx="914400" cy="57615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786454"/>
            <a:ext cx="700887" cy="64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5000636"/>
            <a:ext cx="834353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Арка 34"/>
          <p:cNvSpPr/>
          <p:nvPr/>
        </p:nvSpPr>
        <p:spPr>
          <a:xfrm flipV="1">
            <a:off x="357158" y="6072206"/>
            <a:ext cx="785818" cy="55733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643174" y="5357826"/>
            <a:ext cx="1013787" cy="3392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Расходы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14282" y="6215082"/>
            <a:ext cx="1071570" cy="3392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Доходы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2071670" y="6215082"/>
            <a:ext cx="357190" cy="357190"/>
          </a:xfrm>
          <a:prstGeom prst="triangle">
            <a:avLst>
              <a:gd name="adj" fmla="val 35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Rectangle 2" descr="Голубая тисненая бумага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Основные понятия</a:t>
            </a:r>
          </a:p>
        </p:txBody>
      </p:sp>
      <p:sp>
        <p:nvSpPr>
          <p:cNvPr id="21" name="Выноска со стрелкой вправо 20"/>
          <p:cNvSpPr/>
          <p:nvPr/>
        </p:nvSpPr>
        <p:spPr>
          <a:xfrm>
            <a:off x="142844" y="1785926"/>
            <a:ext cx="2454488" cy="642942"/>
          </a:xfrm>
          <a:prstGeom prst="right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Доходы бюджета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142844" y="2857496"/>
            <a:ext cx="2487135" cy="714380"/>
          </a:xfrm>
          <a:prstGeom prst="right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Расходы бюджета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23" name="Выноска со стрелкой вправо 22"/>
          <p:cNvSpPr/>
          <p:nvPr/>
        </p:nvSpPr>
        <p:spPr>
          <a:xfrm>
            <a:off x="142844" y="4286256"/>
            <a:ext cx="2500330" cy="642942"/>
          </a:xfrm>
          <a:prstGeom prst="right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Дефицит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бюджета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24" name="Выноска со стрелкой вправо 23"/>
          <p:cNvSpPr/>
          <p:nvPr/>
        </p:nvSpPr>
        <p:spPr>
          <a:xfrm>
            <a:off x="4357686" y="5357826"/>
            <a:ext cx="2357454" cy="642942"/>
          </a:xfrm>
          <a:prstGeom prst="rightArrowCallout">
            <a:avLst>
              <a:gd name="adj1" fmla="val 25000"/>
              <a:gd name="adj2" fmla="val 24081"/>
              <a:gd name="adj3" fmla="val 36940"/>
              <a:gd name="adj4" fmla="val 6497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Профицит бюджета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25" name="Загнутый угол 24"/>
          <p:cNvSpPr/>
          <p:nvPr/>
        </p:nvSpPr>
        <p:spPr>
          <a:xfrm>
            <a:off x="2643174" y="1785926"/>
            <a:ext cx="5072098" cy="714380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rgbClr val="0000FF"/>
                </a:solidFill>
                <a:latin typeface="Georgia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</a:t>
            </a:r>
            <a:endParaRPr lang="ru-RU" sz="14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26" name="Загнутый угол 25"/>
          <p:cNvSpPr/>
          <p:nvPr/>
        </p:nvSpPr>
        <p:spPr>
          <a:xfrm>
            <a:off x="2643174" y="2786058"/>
            <a:ext cx="4929222" cy="714380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rgbClr val="0000FF"/>
                </a:solidFill>
                <a:latin typeface="Georgia" pitchFamily="18" charset="0"/>
              </a:rPr>
              <a:t>выплачиваемые из бюджета  денежные средства, за исключением средств, являющихся источниками финансирования дефицита</a:t>
            </a:r>
            <a:endParaRPr lang="ru-RU" sz="14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27" name="Загнутый угол 26"/>
          <p:cNvSpPr/>
          <p:nvPr/>
        </p:nvSpPr>
        <p:spPr>
          <a:xfrm>
            <a:off x="2714612" y="4214818"/>
            <a:ext cx="2512098" cy="714379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rgbClr val="0000FF"/>
                </a:solidFill>
                <a:latin typeface="Georgia" pitchFamily="18" charset="0"/>
              </a:rPr>
              <a:t>превышение расходов бюджета над его доходами</a:t>
            </a:r>
            <a:endParaRPr lang="ru-RU" sz="14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30" name="Загнутый угол 29"/>
          <p:cNvSpPr/>
          <p:nvPr/>
        </p:nvSpPr>
        <p:spPr>
          <a:xfrm>
            <a:off x="6786546" y="5357826"/>
            <a:ext cx="2214610" cy="714380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rgbClr val="0000FF"/>
                </a:solidFill>
                <a:latin typeface="Georgia" pitchFamily="18" charset="0"/>
              </a:rPr>
              <a:t>превышение доходов бюджета над его расходами</a:t>
            </a:r>
            <a:endParaRPr lang="ru-RU" sz="14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2571744"/>
            <a:ext cx="1285884" cy="100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1500174"/>
            <a:ext cx="1500166" cy="1045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Загнутый угол 39"/>
          <p:cNvSpPr/>
          <p:nvPr/>
        </p:nvSpPr>
        <p:spPr>
          <a:xfrm>
            <a:off x="2643174" y="785794"/>
            <a:ext cx="6286576" cy="714380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rgbClr val="0000FF"/>
                </a:solidFill>
                <a:latin typeface="Georgia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42" name="Выноска со стрелкой вправо 41"/>
          <p:cNvSpPr/>
          <p:nvPr/>
        </p:nvSpPr>
        <p:spPr>
          <a:xfrm>
            <a:off x="142844" y="785794"/>
            <a:ext cx="2454488" cy="642942"/>
          </a:xfrm>
          <a:prstGeom prst="right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Бюджет</a:t>
            </a:r>
            <a:endParaRPr lang="ru-RU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Голубая тисненая бумага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Основные подходы к формированию бюджета</a:t>
            </a:r>
            <a:b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Пригородного сельского поселения</a:t>
            </a:r>
          </a:p>
        </p:txBody>
      </p:sp>
      <p:sp>
        <p:nvSpPr>
          <p:cNvPr id="5" name="AutoShape 8" descr="Голубая тисненая бумага"/>
          <p:cNvSpPr>
            <a:spLocks noChangeArrowheads="1"/>
          </p:cNvSpPr>
          <p:nvPr/>
        </p:nvSpPr>
        <p:spPr bwMode="auto">
          <a:xfrm>
            <a:off x="357158" y="1357298"/>
            <a:ext cx="8501122" cy="48695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just"/>
            <a:r>
              <a:rPr lang="ru-RU" sz="1400" dirty="0" smtClean="0"/>
              <a:t>Формирование  проекта бюджета на 3 года</a:t>
            </a:r>
            <a:endParaRPr lang="ru-RU" sz="1400" dirty="0"/>
          </a:p>
        </p:txBody>
      </p:sp>
      <p:sp>
        <p:nvSpPr>
          <p:cNvPr id="6" name="AutoShape 10" descr="Голубая тисненая бумага"/>
          <p:cNvSpPr>
            <a:spLocks noChangeArrowheads="1"/>
          </p:cNvSpPr>
          <p:nvPr/>
        </p:nvSpPr>
        <p:spPr bwMode="auto">
          <a:xfrm>
            <a:off x="285720" y="2071678"/>
            <a:ext cx="8536048" cy="637812"/>
          </a:xfrm>
          <a:prstGeom prst="flowChartAlternateProcess">
            <a:avLst/>
          </a:prstGeom>
          <a:solidFill>
            <a:srgbClr val="3399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marL="342900" indent="-342900" algn="just"/>
            <a:r>
              <a:rPr lang="ru-RU" sz="1400" dirty="0" smtClean="0"/>
              <a:t>Формирование доходов бюджета в соответствии с налоговым и бюджетным законодательством с учетом </a:t>
            </a:r>
          </a:p>
          <a:p>
            <a:pPr marL="342900" indent="-342900"/>
            <a:r>
              <a:rPr lang="ru-RU" sz="1400" dirty="0" smtClean="0"/>
              <a:t>параметров прогноза социально-экономического развития муниципального образования</a:t>
            </a:r>
            <a:endParaRPr lang="ru-RU" sz="1400" dirty="0"/>
          </a:p>
        </p:txBody>
      </p:sp>
      <p:sp>
        <p:nvSpPr>
          <p:cNvPr id="8" name="AutoShape 14" descr="Голубая тисненая бумага"/>
          <p:cNvSpPr>
            <a:spLocks noChangeArrowheads="1"/>
          </p:cNvSpPr>
          <p:nvPr/>
        </p:nvSpPr>
        <p:spPr bwMode="auto">
          <a:xfrm>
            <a:off x="285720" y="3000372"/>
            <a:ext cx="8501122" cy="71438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marL="342900" indent="-342900"/>
            <a:r>
              <a:rPr lang="ru-RU" sz="1400" dirty="0" smtClean="0"/>
              <a:t>Программный бюджет и повышение эффективности бюджетных расходов</a:t>
            </a:r>
            <a:endParaRPr lang="ru-RU" sz="1400" dirty="0"/>
          </a:p>
        </p:txBody>
      </p:sp>
      <p:sp>
        <p:nvSpPr>
          <p:cNvPr id="9" name="AutoShape 15" descr="Голубая тисненая бумага"/>
          <p:cNvSpPr>
            <a:spLocks noChangeArrowheads="1"/>
          </p:cNvSpPr>
          <p:nvPr/>
        </p:nvSpPr>
        <p:spPr bwMode="auto">
          <a:xfrm>
            <a:off x="285721" y="4786322"/>
            <a:ext cx="8572560" cy="64294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marL="342900" indent="-342900"/>
            <a:r>
              <a:rPr lang="ru-RU" sz="1400" dirty="0" smtClean="0"/>
              <a:t>Социальная ориентация бюджета муниципального образования</a:t>
            </a:r>
            <a:endParaRPr lang="ru-RU" sz="1400" dirty="0"/>
          </a:p>
        </p:txBody>
      </p:sp>
      <p:sp>
        <p:nvSpPr>
          <p:cNvPr id="10" name="AutoShape 15" descr="Голубая тисненая бумага"/>
          <p:cNvSpPr>
            <a:spLocks noChangeArrowheads="1"/>
          </p:cNvSpPr>
          <p:nvPr/>
        </p:nvSpPr>
        <p:spPr bwMode="auto">
          <a:xfrm>
            <a:off x="285720" y="5643578"/>
            <a:ext cx="8570943" cy="57150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endParaRPr lang="ru-RU" sz="1400" dirty="0" smtClean="0"/>
          </a:p>
          <a:p>
            <a:r>
              <a:rPr lang="ru-RU" sz="1400" dirty="0" smtClean="0"/>
              <a:t>Совершенствование механизмов финансового обеспечения оказания муниципальных услуг</a:t>
            </a:r>
          </a:p>
          <a:p>
            <a:endParaRPr lang="ru-RU" sz="1400" dirty="0"/>
          </a:p>
        </p:txBody>
      </p:sp>
      <p:sp>
        <p:nvSpPr>
          <p:cNvPr id="7" name="AutoShape 11" descr="Голубая тисненая бумага"/>
          <p:cNvSpPr>
            <a:spLocks noChangeArrowheads="1"/>
          </p:cNvSpPr>
          <p:nvPr/>
        </p:nvSpPr>
        <p:spPr bwMode="auto">
          <a:xfrm>
            <a:off x="285720" y="3929066"/>
            <a:ext cx="8569355" cy="571503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marL="342900" indent="-342900"/>
            <a:r>
              <a:rPr lang="ru-RU" sz="1400" dirty="0" smtClean="0"/>
              <a:t>Повышение прозрачности и открытости бюджетного процесса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Голубая тисненая бумага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Основные подходы к формированию расходов бюджета</a:t>
            </a:r>
            <a:b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2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               Пригородного сельского поселения</a:t>
            </a:r>
          </a:p>
        </p:txBody>
      </p:sp>
      <p:sp>
        <p:nvSpPr>
          <p:cNvPr id="5" name="AutoShape 8" descr="Голубая тисненая бумага"/>
          <p:cNvSpPr>
            <a:spLocks noChangeArrowheads="1"/>
          </p:cNvSpPr>
          <p:nvPr/>
        </p:nvSpPr>
        <p:spPr bwMode="auto">
          <a:xfrm>
            <a:off x="142844" y="4786322"/>
            <a:ext cx="8858312" cy="157163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just"/>
            <a:endParaRPr lang="ru-RU" sz="1400" b="1" dirty="0" smtClean="0"/>
          </a:p>
          <a:p>
            <a:pPr marL="342900" indent="-342900" algn="just"/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 algn="just"/>
            <a:r>
              <a:rPr lang="ru-RU" b="1" dirty="0" smtClean="0">
                <a:solidFill>
                  <a:srgbClr val="2016EA"/>
                </a:solidFill>
              </a:rPr>
              <a:t>Совершенствование механизмов финансового обеспечения оказания </a:t>
            </a:r>
          </a:p>
          <a:p>
            <a:pPr marL="342900" indent="-342900" algn="just"/>
            <a:r>
              <a:rPr lang="ru-RU" b="1" dirty="0" smtClean="0">
                <a:solidFill>
                  <a:srgbClr val="2016EA"/>
                </a:solidFill>
              </a:rPr>
              <a:t>муниципальных услуг (основные направления, реализуемые в муниципальном </a:t>
            </a:r>
          </a:p>
          <a:p>
            <a:pPr marL="342900" indent="-342900" algn="just"/>
            <a:r>
              <a:rPr lang="ru-RU" b="1" dirty="0" smtClean="0">
                <a:solidFill>
                  <a:srgbClr val="2016EA"/>
                </a:solidFill>
              </a:rPr>
              <a:t>образовании):</a:t>
            </a:r>
          </a:p>
          <a:p>
            <a:pPr marL="342900" indent="-342900" algn="just"/>
            <a:r>
              <a:rPr lang="ru-RU" sz="1400" dirty="0" smtClean="0"/>
              <a:t>- нормативный  подход к расчету субсидий на обеспечение муниципального задания;</a:t>
            </a:r>
          </a:p>
          <a:p>
            <a:pPr marL="342900" indent="-342900" algn="just"/>
            <a:r>
              <a:rPr lang="ru-RU" sz="1400" dirty="0" smtClean="0"/>
              <a:t>- формирование муниципальных заданий на основании ведомственных перечней муниципальных услуг (работ);</a:t>
            </a:r>
          </a:p>
          <a:p>
            <a:pPr marL="342900" indent="-342900" algn="just"/>
            <a:r>
              <a:rPr lang="ru-RU" sz="1400" dirty="0" smtClean="0"/>
              <a:t>- разработка систем оценки качества и реальных объемов оказания муниципальных услуг</a:t>
            </a:r>
          </a:p>
          <a:p>
            <a:pPr marL="342900" indent="-342900" algn="just"/>
            <a:endParaRPr lang="ru-RU" sz="1400" dirty="0" smtClean="0"/>
          </a:p>
          <a:p>
            <a:pPr marL="342900" indent="-342900" algn="just"/>
            <a:endParaRPr lang="ru-RU" sz="1400" dirty="0" smtClean="0"/>
          </a:p>
        </p:txBody>
      </p:sp>
      <p:sp>
        <p:nvSpPr>
          <p:cNvPr id="8" name="AutoShape 14" descr="Голубая тисненая бумага"/>
          <p:cNvSpPr>
            <a:spLocks noChangeArrowheads="1"/>
          </p:cNvSpPr>
          <p:nvPr/>
        </p:nvSpPr>
        <p:spPr bwMode="auto">
          <a:xfrm>
            <a:off x="142844" y="1214422"/>
            <a:ext cx="8858312" cy="1143008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marL="342900" indent="-342900"/>
            <a:r>
              <a:rPr lang="ru-RU" b="1" dirty="0" smtClean="0">
                <a:solidFill>
                  <a:srgbClr val="2016EA"/>
                </a:solidFill>
              </a:rPr>
              <a:t>Программный бюджет и повышение эффективности бюджетных расходов:</a:t>
            </a:r>
          </a:p>
          <a:p>
            <a:pPr marL="342900" indent="-342900"/>
            <a:r>
              <a:rPr lang="ru-RU" sz="1400" dirty="0" smtClean="0"/>
              <a:t>В целях повышения эффективности и результативности расходов бюджет муниципального образования </a:t>
            </a:r>
          </a:p>
          <a:p>
            <a:pPr marL="342900" indent="-342900"/>
            <a:r>
              <a:rPr lang="ru-RU" sz="1400" dirty="0" smtClean="0"/>
              <a:t>формируется по программному принципу.</a:t>
            </a:r>
          </a:p>
          <a:p>
            <a:pPr marL="342900" indent="-342900"/>
            <a:r>
              <a:rPr lang="ru-RU" sz="1400" dirty="0" smtClean="0"/>
              <a:t>Проект бюджета сформирован на основе 10 муниципальных программ, охватывающих основные направления </a:t>
            </a:r>
          </a:p>
          <a:p>
            <a:pPr marL="342900" indent="-342900"/>
            <a:r>
              <a:rPr lang="ru-RU" sz="1400" dirty="0" smtClean="0"/>
              <a:t>деятельности органов местного самоуправления </a:t>
            </a:r>
            <a:endParaRPr lang="ru-RU" sz="1400" dirty="0"/>
          </a:p>
        </p:txBody>
      </p:sp>
      <p:sp>
        <p:nvSpPr>
          <p:cNvPr id="9" name="AutoShape 15" descr="Голубая тисненая бумага"/>
          <p:cNvSpPr>
            <a:spLocks noChangeArrowheads="1"/>
          </p:cNvSpPr>
          <p:nvPr/>
        </p:nvSpPr>
        <p:spPr bwMode="auto">
          <a:xfrm rot="10800000" flipV="1">
            <a:off x="142844" y="2428868"/>
            <a:ext cx="8858312" cy="1000132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marL="342900" indent="-342900"/>
            <a:r>
              <a:rPr lang="ru-RU" b="1" dirty="0" smtClean="0">
                <a:solidFill>
                  <a:srgbClr val="2016EA"/>
                </a:solidFill>
              </a:rPr>
              <a:t>Повышение прозрачности и открытости бюджетного процесса:</a:t>
            </a:r>
          </a:p>
          <a:p>
            <a:pPr marL="342900" indent="-342900"/>
            <a:r>
              <a:rPr lang="ru-RU" sz="1400" dirty="0" smtClean="0"/>
              <a:t>В программном бюджете бюджетные ассигнования распределяются по программам и их подпрограммам, в составе </a:t>
            </a:r>
          </a:p>
          <a:p>
            <a:pPr marL="342900" indent="-342900"/>
            <a:r>
              <a:rPr lang="ru-RU" sz="1400" dirty="0" smtClean="0"/>
              <a:t>которых отражены конкретные мероприятия и цели, что обеспечивает прозрачность расходования бюджетных </a:t>
            </a:r>
          </a:p>
          <a:p>
            <a:pPr marL="342900" indent="-342900"/>
            <a:r>
              <a:rPr lang="ru-RU" sz="1400" dirty="0" smtClean="0"/>
              <a:t>средств, направленных на достижение конкретных результатов</a:t>
            </a:r>
            <a:endParaRPr lang="ru-RU" sz="1400" dirty="0"/>
          </a:p>
        </p:txBody>
      </p:sp>
      <p:sp>
        <p:nvSpPr>
          <p:cNvPr id="7" name="AutoShape 11" descr="Голубая тисненая бумага"/>
          <p:cNvSpPr>
            <a:spLocks noChangeArrowheads="1"/>
          </p:cNvSpPr>
          <p:nvPr/>
        </p:nvSpPr>
        <p:spPr bwMode="auto">
          <a:xfrm>
            <a:off x="142844" y="3500438"/>
            <a:ext cx="8858312" cy="114300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marL="342900" indent="-342900"/>
            <a:endParaRPr lang="ru-RU" sz="1400" b="1" dirty="0" smtClean="0"/>
          </a:p>
          <a:p>
            <a:pPr marL="342900" indent="-342900"/>
            <a:endParaRPr lang="ru-RU" sz="1400" b="1" dirty="0" smtClean="0"/>
          </a:p>
          <a:p>
            <a:pPr marL="342900" indent="-342900"/>
            <a:r>
              <a:rPr lang="ru-RU" b="1" dirty="0" smtClean="0">
                <a:solidFill>
                  <a:srgbClr val="2016EA"/>
                </a:solidFill>
              </a:rPr>
              <a:t>Социальная ориентация бюджета муниципального образования:</a:t>
            </a:r>
          </a:p>
          <a:p>
            <a:pPr marL="342900" indent="-342900"/>
            <a:r>
              <a:rPr lang="ru-RU" sz="1400" dirty="0" smtClean="0"/>
              <a:t>Социальная ориентация бюджета</a:t>
            </a:r>
            <a:r>
              <a:rPr lang="ru-RU" sz="1400" b="1" dirty="0" smtClean="0"/>
              <a:t> </a:t>
            </a:r>
            <a:r>
              <a:rPr lang="ru-RU" sz="1400" dirty="0" smtClean="0"/>
              <a:t>является приоритетным направлением бюджетной политики муниципального </a:t>
            </a:r>
          </a:p>
          <a:p>
            <a:pPr marL="342900" indent="-342900"/>
            <a:r>
              <a:rPr lang="ru-RU" sz="1400" dirty="0" smtClean="0"/>
              <a:t>образования.</a:t>
            </a:r>
          </a:p>
          <a:p>
            <a:pPr marL="342900" indent="-342900"/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Голубая тисненая бумага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Основные  параметры  бюджета</a:t>
            </a:r>
            <a:br>
              <a:rPr lang="ru-RU" sz="2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ru-RU" sz="2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              Пригородного сельского поселения на  2023  год  и  на  плановый  период  2024 и  2025  годов </a:t>
            </a:r>
            <a:br>
              <a:rPr lang="ru-RU" sz="2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endParaRPr lang="ru-RU" sz="2000" dirty="0" smtClean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42844" y="1356194"/>
          <a:ext cx="8858313" cy="4930327"/>
        </p:xfrm>
        <a:graphic>
          <a:graphicData uri="http://schemas.openxmlformats.org/drawingml/2006/table">
            <a:tbl>
              <a:tblPr/>
              <a:tblGrid>
                <a:gridCol w="4694148"/>
                <a:gridCol w="1589953"/>
                <a:gridCol w="1287106"/>
                <a:gridCol w="1287106"/>
              </a:tblGrid>
              <a:tr h="94333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2023 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Плановый период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093787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4250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Доходы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17 427,150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14 528,310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14 952,100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468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18 522,795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15 464,411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15 909,670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500438"/>
            <a:ext cx="2500330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4857760"/>
            <a:ext cx="250033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13313</TotalTime>
  <Words>2193</Words>
  <Application>Microsoft Office PowerPoint</Application>
  <PresentationFormat>Экран (4:3)</PresentationFormat>
  <Paragraphs>518</Paragraphs>
  <Slides>42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3_Тема Office</vt:lpstr>
      <vt:lpstr>4_Тема Office</vt:lpstr>
      <vt:lpstr>10_Тема Office</vt:lpstr>
      <vt:lpstr>12_Тема Office</vt:lpstr>
      <vt:lpstr>28_Тема Office</vt:lpstr>
      <vt:lpstr>Слайд 1</vt:lpstr>
      <vt:lpstr>Бюджет для граждан:  тематическое наполнение</vt:lpstr>
      <vt:lpstr>Слайд 3</vt:lpstr>
      <vt:lpstr>Все вопросы формирования и исполнения бюджета регулируются законодательством</vt:lpstr>
      <vt:lpstr>Составные части бюджета</vt:lpstr>
      <vt:lpstr>Слайд 6</vt:lpstr>
      <vt:lpstr>Основные подходы к формированию бюджета Пригородного сельского поселения</vt:lpstr>
      <vt:lpstr>Основные подходы к формированию расходов бюджета                 Пригородного сельского поселения</vt:lpstr>
      <vt:lpstr>Основные  параметры  бюджета                Пригородного сельского поселения на  2023  год  и  на  плановый  период  2024 и  2025  годов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          Структура и динамика доходов бюджета муниципального образования в 2023-2025 годах ( руб.)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   Перечень  муниципальных программ          по направлениям социально-экономического  развития  </vt:lpstr>
      <vt:lpstr>Слайд 30</vt:lpstr>
      <vt:lpstr>Слайд 31</vt:lpstr>
      <vt:lpstr>Отраслевая структура расходов бюджета                Пригородного сельского поселения  на  2023 год, прогнозируемый 2024-2025 г.г (руб.) </vt:lpstr>
      <vt:lpstr>Общегосударственные вопросы</vt:lpstr>
      <vt:lpstr>Слайд 34</vt:lpstr>
      <vt:lpstr>Защита населения и территории от чрезвычайных ситуаций и техногенного характера, гражданская оборона</vt:lpstr>
      <vt:lpstr>НАЦИОНАЛЬНАЯ ЭКОНОМИКА Подраздел «Сельское хозяйство»</vt:lpstr>
      <vt:lpstr>  Расходы  бюджета на дорожное и жилищно-коммунальное  хозяйство  Пригородного сельского поселения на 2023 год     (руб.)                        </vt:lpstr>
      <vt:lpstr>Дорожное  хозяйство</vt:lpstr>
      <vt:lpstr>Жилищно-коммунальное хозяйство</vt:lpstr>
      <vt:lpstr>Культура и кинематография</vt:lpstr>
      <vt:lpstr>Физическая культура и спорт</vt:lpstr>
      <vt:lpstr>Слайд 42</vt:lpstr>
    </vt:vector>
  </TitlesOfParts>
  <Company>ОФ и ЭА администрации города Торжка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и динамика доходов муниципального образования город Торжок за 2008-2010 годы</dc:title>
  <dc:creator>Лавров Антон Владимирович</dc:creator>
  <cp:lastModifiedBy>user</cp:lastModifiedBy>
  <cp:revision>1431</cp:revision>
  <dcterms:created xsi:type="dcterms:W3CDTF">2010-12-10T07:25:40Z</dcterms:created>
  <dcterms:modified xsi:type="dcterms:W3CDTF">2023-04-05T06:02:03Z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</Properties>
</file>